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handoutMasterIdLst>
    <p:handoutMasterId r:id="rId63"/>
  </p:handoutMasterIdLst>
  <p:sldIdLst>
    <p:sldId id="319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1" r:id="rId55"/>
    <p:sldId id="312" r:id="rId56"/>
    <p:sldId id="313" r:id="rId57"/>
    <p:sldId id="314" r:id="rId58"/>
    <p:sldId id="315" r:id="rId59"/>
    <p:sldId id="316" r:id="rId60"/>
    <p:sldId id="317" r:id="rId6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A2AA2-2F4D-406B-A460-39C97B149F47}" type="datetimeFigureOut">
              <a:rPr lang="tr-TR" smtClean="0"/>
              <a:t>20.01.2021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24219-56E4-4FC7-9F6B-547C313125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8884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B89737-7F4C-4411-86C5-F8BB675A5F24}" type="datetimeFigureOut">
              <a:rPr lang="tr-TR" smtClean="0"/>
              <a:t>20.01.2021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C23A0-34EB-433C-B5CA-295E72FA64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01545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C23A0-34EB-433C-B5CA-295E72FA6437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2793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C23A0-34EB-433C-B5CA-295E72FA6437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918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C23A0-34EB-433C-B5CA-295E72FA6437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8157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5C43-15E1-465B-B396-CBA665726867}" type="datetime1">
              <a:rPr lang="tr-TR" smtClean="0"/>
              <a:t>20.01.2021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0763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45320-2ADE-4531-B91C-8C7F77303D2A}" type="datetime1">
              <a:rPr lang="tr-TR" smtClean="0"/>
              <a:t>20.01.2021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0537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5A5E-4850-40AC-AE9F-943CA6393455}" type="datetime1">
              <a:rPr lang="tr-TR" smtClean="0"/>
              <a:t>20.01.2021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3390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08CA7-ACFD-4AE6-BB98-589D6A18DAAA}" type="datetime1">
              <a:rPr lang="tr-TR" smtClean="0"/>
              <a:t>20.01.2021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 b="1"/>
            </a:lvl1pPr>
          </a:lstStyle>
          <a:p>
            <a:fld id="{86AD88BD-6DFD-43E6-8F81-12971F1B5B8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9441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60DD9-56AF-4E56-B355-3170D6CDE785}" type="datetime1">
              <a:rPr lang="tr-TR" smtClean="0"/>
              <a:t>20.01.2021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2855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CB753-A73A-4F0D-B173-61DBE09CCBC8}" type="datetime1">
              <a:rPr lang="tr-TR" smtClean="0"/>
              <a:t>20.01.2021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039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1D7A9-1F34-4388-8504-356A03DAC232}" type="datetime1">
              <a:rPr lang="tr-TR" smtClean="0"/>
              <a:t>20.01.2021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7031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5F91F-6F17-4D75-A975-FE202D9A3461}" type="datetime1">
              <a:rPr lang="tr-TR" smtClean="0"/>
              <a:t>20.01.2021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9853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188EA-F594-4FE6-8609-FBB9E0F274B2}" type="datetime1">
              <a:rPr lang="tr-TR" smtClean="0"/>
              <a:t>20.01.2021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9835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87B4-CFAB-47CC-9FE8-FFF32538C582}" type="datetime1">
              <a:rPr lang="tr-TR" smtClean="0"/>
              <a:t>20.01.2021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4438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D207-3AF6-458B-B995-D874E0CFED73}" type="datetime1">
              <a:rPr lang="tr-TR" smtClean="0"/>
              <a:t>20.01.2021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5432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7EEB6-CE1A-43F5-851B-37205C78359F}" type="datetime1">
              <a:rPr lang="tr-TR" smtClean="0"/>
              <a:t>20.01.2021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784315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D88BD-6DFD-43E6-8F81-12971F1B5B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0022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35765" y="259109"/>
            <a:ext cx="10515600" cy="310736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Bartın İl Milli Eğitim Müdürlüğü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7826" y="1825625"/>
            <a:ext cx="7209183" cy="4351338"/>
          </a:xfrm>
        </p:spPr>
        <p:txBody>
          <a:bodyPr>
            <a:normAutofit lnSpcReduction="10000"/>
          </a:bodyPr>
          <a:lstStyle/>
          <a:p>
            <a:r>
              <a:rPr lang="tr-TR" sz="4400" b="1" dirty="0"/>
              <a:t>Öğretmen Yetiştirme ve Geliştirme </a:t>
            </a:r>
            <a:r>
              <a:rPr lang="tr-TR" sz="4400" b="1" dirty="0" smtClean="0"/>
              <a:t>Birimi</a:t>
            </a:r>
          </a:p>
          <a:p>
            <a:r>
              <a:rPr lang="tr-TR" sz="4400" dirty="0"/>
              <a:t>Soru ve Cevaplarla Aday Öğretmenlerin Adaylık Eğitim </a:t>
            </a:r>
            <a:r>
              <a:rPr lang="tr-TR" sz="4400" dirty="0" smtClean="0"/>
              <a:t>Süreci</a:t>
            </a:r>
          </a:p>
          <a:p>
            <a:pPr marL="0" indent="0">
              <a:buNone/>
            </a:pPr>
            <a:r>
              <a:rPr lang="tr-TR" sz="4400" dirty="0" smtClean="0"/>
              <a:t>		    OCAK </a:t>
            </a:r>
            <a:r>
              <a:rPr lang="tr-TR" sz="4400" b="1" dirty="0">
                <a:solidFill>
                  <a:srgbClr val="FF0000"/>
                </a:solidFill>
              </a:rPr>
              <a:t>2021</a:t>
            </a:r>
            <a:r>
              <a:rPr lang="tr-TR" sz="4400" dirty="0"/>
              <a:t> </a:t>
            </a:r>
            <a:endParaRPr lang="tr-TR" sz="4400" dirty="0" smtClean="0"/>
          </a:p>
          <a:p>
            <a:pPr marL="0" indent="0">
              <a:buNone/>
            </a:pPr>
            <a:r>
              <a:rPr lang="tr-TR" sz="4400" dirty="0"/>
              <a:t>	</a:t>
            </a:r>
            <a:r>
              <a:rPr lang="tr-TR" sz="4400" dirty="0" smtClean="0"/>
              <a:t>		</a:t>
            </a:r>
            <a:r>
              <a:rPr lang="tr-TR" sz="4400" dirty="0" smtClean="0"/>
              <a:t>BARTIN </a:t>
            </a:r>
            <a:endParaRPr lang="tr-TR" sz="4400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7812000" y="6356350"/>
            <a:ext cx="2743200" cy="365125"/>
          </a:xfrm>
        </p:spPr>
        <p:txBody>
          <a:bodyPr/>
          <a:lstStyle/>
          <a:p>
            <a:fld id="{86AD88BD-6DFD-43E6-8F81-12971F1B5B87}" type="slidenum">
              <a:rPr lang="tr-TR" smtClean="0"/>
              <a:t>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941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48070" y="1825625"/>
            <a:ext cx="756699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400" dirty="0" smtClean="0"/>
              <a:t>«</a:t>
            </a:r>
            <a:r>
              <a:rPr lang="tr-TR" sz="4400" b="1" dirty="0" smtClean="0"/>
              <a:t>Aday Öğretmen Yetiştirme Uzaktan Eğitim Semineri ve Aday Öğretmen Uzaktan Eğitim</a:t>
            </a:r>
            <a:r>
              <a:rPr lang="tr-TR" sz="4400" dirty="0" smtClean="0"/>
              <a:t>» kurslarını tamamlamaları.</a:t>
            </a:r>
            <a:endParaRPr lang="tr-TR" sz="44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856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08312" y="1444488"/>
            <a:ext cx="7063409" cy="5234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4400" dirty="0" smtClean="0">
                <a:sym typeface="Wingdings" panose="05000000000000000000" pitchFamily="2" charset="2"/>
              </a:rPr>
              <a:t>Adaylık kaldırma sınavına katılacak başarılı olan ve «</a:t>
            </a:r>
            <a:r>
              <a:rPr lang="tr-TR" sz="4400" b="1" dirty="0" smtClean="0">
                <a:sym typeface="Wingdings" panose="05000000000000000000" pitchFamily="2" charset="2"/>
              </a:rPr>
              <a:t>Aday Öğretmen ve Yetiştirme Programlarını</a:t>
            </a:r>
            <a:r>
              <a:rPr lang="tr-TR" sz="4400" dirty="0" smtClean="0">
                <a:sym typeface="Wingdings" panose="05000000000000000000" pitchFamily="2" charset="2"/>
              </a:rPr>
              <a:t>» tamamlamamış, eksik eğitimleri olan öğretmenlerin </a:t>
            </a:r>
            <a:r>
              <a:rPr lang="tr-TR" sz="44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EK-4 denklik tablosuna</a:t>
            </a:r>
            <a:r>
              <a:rPr lang="tr-TR" sz="4400" dirty="0" smtClean="0">
                <a:sym typeface="Wingdings" panose="05000000000000000000" pitchFamily="2" charset="2"/>
              </a:rPr>
              <a:t> göre eksik kalan eğitimlerini </a:t>
            </a:r>
            <a:r>
              <a:rPr lang="tr-TR" sz="4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+</a:t>
            </a:r>
            <a:endParaRPr lang="tr-TR" sz="4400" dirty="0">
              <a:solidFill>
                <a:srgbClr val="FF000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366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61322" y="1825625"/>
            <a:ext cx="6997148" cy="4351338"/>
          </a:xfrm>
        </p:spPr>
        <p:txBody>
          <a:bodyPr/>
          <a:lstStyle/>
          <a:p>
            <a:pPr marL="0" indent="0">
              <a:buNone/>
            </a:pPr>
            <a:r>
              <a:rPr lang="tr-TR" sz="4400" dirty="0">
                <a:sym typeface="Wingdings" panose="05000000000000000000" pitchFamily="2" charset="2"/>
              </a:rPr>
              <a:t>merkezi olarak düzenlenen </a:t>
            </a:r>
            <a:r>
              <a:rPr lang="tr-TR" sz="4400" dirty="0" smtClean="0">
                <a:sym typeface="Wingdings" panose="05000000000000000000" pitchFamily="2" charset="2"/>
              </a:rPr>
              <a:t>«</a:t>
            </a:r>
            <a:r>
              <a:rPr lang="tr-TR" sz="4400" b="1" dirty="0">
                <a:sym typeface="Wingdings" panose="05000000000000000000" pitchFamily="2" charset="2"/>
              </a:rPr>
              <a:t>Aday Öğretmen Yetiştirme Uzaktan Eğitim Semineri</a:t>
            </a:r>
            <a:r>
              <a:rPr lang="tr-TR" sz="4400" dirty="0">
                <a:sym typeface="Wingdings" panose="05000000000000000000" pitchFamily="2" charset="2"/>
              </a:rPr>
              <a:t>» hizmet içi eğitim faaliyetine başvurarak tamamlamalı.</a:t>
            </a:r>
            <a:endParaRPr lang="tr-TR" sz="4400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304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74574" y="1825625"/>
            <a:ext cx="797780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400" b="1" dirty="0" smtClean="0">
                <a:sym typeface="Wingdings" panose="05000000000000000000" pitchFamily="2" charset="2"/>
              </a:rPr>
              <a:t>Adaylık </a:t>
            </a:r>
            <a:r>
              <a:rPr lang="tr-TR" sz="4400" b="1" dirty="0">
                <a:sym typeface="Wingdings" panose="05000000000000000000" pitchFamily="2" charset="2"/>
              </a:rPr>
              <a:t>K</a:t>
            </a:r>
            <a:r>
              <a:rPr lang="tr-TR" sz="4400" b="1" dirty="0" smtClean="0">
                <a:sym typeface="Wingdings" panose="05000000000000000000" pitchFamily="2" charset="2"/>
              </a:rPr>
              <a:t>aldırma Sınavına </a:t>
            </a:r>
            <a:r>
              <a:rPr lang="tr-TR" sz="4400" dirty="0" smtClean="0">
                <a:sym typeface="Wingdings" panose="05000000000000000000" pitchFamily="2" charset="2"/>
              </a:rPr>
              <a:t>katılmamış, Aday Öğretmen Yetiştirme Programı’nı tamamlamamış, eksik eğitimleri olan öğretmenlerin </a:t>
            </a:r>
            <a:r>
              <a:rPr lang="tr-TR" sz="4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+</a:t>
            </a:r>
            <a:endParaRPr lang="tr-TR" sz="4400" dirty="0">
              <a:solidFill>
                <a:srgbClr val="FF000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452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27583" y="1825625"/>
            <a:ext cx="758024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400" b="1" dirty="0">
                <a:solidFill>
                  <a:srgbClr val="FF0000"/>
                </a:solidFill>
                <a:sym typeface="Wingdings" panose="05000000000000000000" pitchFamily="2" charset="2"/>
              </a:rPr>
              <a:t>EK-4 denklik tablosuna</a:t>
            </a:r>
            <a:r>
              <a:rPr lang="tr-TR" sz="4400" dirty="0">
                <a:sym typeface="Wingdings" panose="05000000000000000000" pitchFamily="2" charset="2"/>
              </a:rPr>
              <a:t> göre eksik kalan eğitimlerini güncellenen </a:t>
            </a:r>
            <a:r>
              <a:rPr lang="tr-TR" sz="4400" b="1" dirty="0">
                <a:solidFill>
                  <a:srgbClr val="FF0000"/>
                </a:solidFill>
                <a:sym typeface="Wingdings" panose="05000000000000000000" pitchFamily="2" charset="2"/>
              </a:rPr>
              <a:t>EK-1 </a:t>
            </a:r>
            <a:r>
              <a:rPr lang="tr-TR" sz="4400" dirty="0">
                <a:sym typeface="Wingdings" panose="05000000000000000000" pitchFamily="2" charset="2"/>
              </a:rPr>
              <a:t>programına göre  merkezi olarak düzenlenecek hizmet içi eğitim faaliyetlerine başvuruda bulunarak tamamlamaları.</a:t>
            </a:r>
            <a:endParaRPr lang="tr-TR" sz="44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64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74574" y="1524000"/>
            <a:ext cx="7805530" cy="4652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3500" b="1" dirty="0" smtClean="0">
                <a:sym typeface="Wingdings" panose="05000000000000000000" pitchFamily="2" charset="2"/>
              </a:rPr>
              <a:t>Adaylık </a:t>
            </a:r>
            <a:r>
              <a:rPr lang="tr-TR" sz="3500" b="1" dirty="0">
                <a:sym typeface="Wingdings" panose="05000000000000000000" pitchFamily="2" charset="2"/>
              </a:rPr>
              <a:t>Kaldırma </a:t>
            </a:r>
            <a:r>
              <a:rPr lang="tr-TR" sz="3500" b="1" dirty="0" smtClean="0">
                <a:sym typeface="Wingdings" panose="05000000000000000000" pitchFamily="2" charset="2"/>
              </a:rPr>
              <a:t>Sınavına</a:t>
            </a:r>
            <a:r>
              <a:rPr lang="tr-TR" sz="3500" dirty="0" smtClean="0">
                <a:sym typeface="Wingdings" panose="05000000000000000000" pitchFamily="2" charset="2"/>
              </a:rPr>
              <a:t> katılmamış, adaylık eğitimlerini tamamlamış öğretmenlerin güncellenen EK-1 Aday Öğretmen Yetiştirme Programı eğitimlerinden </a:t>
            </a:r>
            <a:r>
              <a:rPr lang="tr-TR" sz="35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muaf tutulmalı</a:t>
            </a:r>
            <a:r>
              <a:rPr lang="tr-TR" sz="3500" b="1" dirty="0" smtClean="0">
                <a:sym typeface="Wingdings" panose="05000000000000000000" pitchFamily="2" charset="2"/>
              </a:rPr>
              <a:t>, </a:t>
            </a:r>
            <a:r>
              <a:rPr lang="tr-TR" sz="3500" dirty="0" smtClean="0">
                <a:sym typeface="Wingdings" panose="05000000000000000000" pitchFamily="2" charset="2"/>
              </a:rPr>
              <a:t>ancak </a:t>
            </a:r>
            <a:r>
              <a:rPr lang="tr-TR" sz="3500" b="1" dirty="0">
                <a:sym typeface="Wingdings" panose="05000000000000000000" pitchFamily="2" charset="2"/>
              </a:rPr>
              <a:t>Adaylık Kaldırma </a:t>
            </a:r>
            <a:r>
              <a:rPr lang="tr-TR" sz="3500" b="1" dirty="0" smtClean="0">
                <a:sym typeface="Wingdings" panose="05000000000000000000" pitchFamily="2" charset="2"/>
              </a:rPr>
              <a:t>Sınavı </a:t>
            </a:r>
            <a:r>
              <a:rPr lang="tr-TR" sz="3500" dirty="0" smtClean="0">
                <a:sym typeface="Wingdings" panose="05000000000000000000" pitchFamily="2" charset="2"/>
              </a:rPr>
              <a:t>güncellenen yeni programına göre yapılacağından, sınava katılması gereken öğretmenlerin istemeleri halinde </a:t>
            </a:r>
            <a:r>
              <a:rPr lang="tr-TR" sz="35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+</a:t>
            </a:r>
            <a:endParaRPr lang="tr-TR" sz="3500" b="1" dirty="0">
              <a:solidFill>
                <a:srgbClr val="FF000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39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61322" y="1825625"/>
            <a:ext cx="763325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000" dirty="0">
                <a:sym typeface="Wingdings" panose="05000000000000000000" pitchFamily="2" charset="2"/>
              </a:rPr>
              <a:t>güncellenen </a:t>
            </a:r>
            <a:r>
              <a:rPr lang="tr-TR" sz="4000" b="1" dirty="0">
                <a:solidFill>
                  <a:srgbClr val="FF0000"/>
                </a:solidFill>
                <a:sym typeface="Wingdings" panose="05000000000000000000" pitchFamily="2" charset="2"/>
              </a:rPr>
              <a:t>EK-1</a:t>
            </a:r>
            <a:r>
              <a:rPr lang="tr-TR" sz="4000" dirty="0">
                <a:sym typeface="Wingdings" panose="05000000000000000000" pitchFamily="2" charset="2"/>
              </a:rPr>
              <a:t> programda yer alan hizmet içi eğitim faaliyetlerine başvuruda bulunarak katılmaları gerekmektedir.</a:t>
            </a:r>
            <a:endParaRPr lang="tr-TR" sz="40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340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54087" y="1825625"/>
            <a:ext cx="730194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400" b="1" dirty="0" smtClean="0">
                <a:sym typeface="Wingdings" panose="05000000000000000000" pitchFamily="2" charset="2"/>
              </a:rPr>
              <a:t>Soru: </a:t>
            </a:r>
          </a:p>
          <a:p>
            <a:pPr marL="0" indent="0">
              <a:buNone/>
            </a:pPr>
            <a:r>
              <a:rPr lang="tr-TR" sz="44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Adaylık Kaldırma Sınavına katılmış, ancak başarılı olamamış aday öğretmenler için süreç nasıl işleyecek?</a:t>
            </a:r>
            <a:endParaRPr lang="tr-TR" sz="4400" b="1" dirty="0">
              <a:solidFill>
                <a:srgbClr val="FF000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990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34816" y="1825625"/>
            <a:ext cx="691763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400" b="1" dirty="0" smtClean="0"/>
              <a:t>Cevap:</a:t>
            </a:r>
            <a:r>
              <a:rPr lang="tr-TR" sz="4400" dirty="0" smtClean="0"/>
              <a:t> Eğitimlerini tamamlamış olanlar, eğitimlerden </a:t>
            </a:r>
            <a:r>
              <a:rPr lang="tr-TR" sz="4400" b="1" dirty="0" smtClean="0">
                <a:solidFill>
                  <a:srgbClr val="FF0000"/>
                </a:solidFill>
              </a:rPr>
              <a:t>muaf olarak </a:t>
            </a:r>
            <a:r>
              <a:rPr lang="tr-TR" sz="4400" dirty="0" smtClean="0"/>
              <a:t>tekrar Adaylık Kaldırma Sınavına katılacaktır. </a:t>
            </a:r>
            <a:r>
              <a:rPr lang="tr-TR" sz="4400" dirty="0" smtClean="0">
                <a:solidFill>
                  <a:srgbClr val="FF0000"/>
                </a:solidFill>
              </a:rPr>
              <a:t>+</a:t>
            </a:r>
            <a:endParaRPr lang="tr-TR" sz="4400" dirty="0">
              <a:solidFill>
                <a:srgbClr val="FF000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556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74574" y="1825625"/>
            <a:ext cx="6957391" cy="4351338"/>
          </a:xfrm>
        </p:spPr>
        <p:txBody>
          <a:bodyPr>
            <a:normAutofit/>
          </a:bodyPr>
          <a:lstStyle/>
          <a:p>
            <a:r>
              <a:rPr lang="tr-TR" sz="4400" dirty="0" smtClean="0"/>
              <a:t>Eksik eğitimi olanlar </a:t>
            </a:r>
            <a:r>
              <a:rPr lang="tr-TR" sz="4400" b="1" dirty="0" smtClean="0">
                <a:solidFill>
                  <a:srgbClr val="FF0000"/>
                </a:solidFill>
              </a:rPr>
              <a:t>EK-4</a:t>
            </a:r>
            <a:r>
              <a:rPr lang="tr-TR" sz="4400" dirty="0" smtClean="0"/>
              <a:t>  denklik tablosuna göre eksik eğitimlerini tamamlayacak, </a:t>
            </a:r>
            <a:r>
              <a:rPr lang="tr-TR" sz="4400" b="1" dirty="0" smtClean="0"/>
              <a:t>Adaylık Kaldırma Sınavına</a:t>
            </a:r>
            <a:r>
              <a:rPr lang="tr-TR" sz="4400" dirty="0" smtClean="0"/>
              <a:t> katılacaklardır.</a:t>
            </a:r>
            <a:endParaRPr lang="tr-TR" sz="44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576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39635" y="1066799"/>
            <a:ext cx="6979078" cy="2715492"/>
          </a:xfrm>
        </p:spPr>
        <p:txBody>
          <a:bodyPr>
            <a:noAutofit/>
          </a:bodyPr>
          <a:lstStyle/>
          <a:p>
            <a:r>
              <a:rPr lang="tr-TR" sz="6600" b="1" dirty="0" smtClean="0"/>
              <a:t>Soru: </a:t>
            </a:r>
            <a:br>
              <a:rPr lang="tr-TR" sz="6600" b="1" dirty="0" smtClean="0"/>
            </a:br>
            <a:r>
              <a:rPr lang="tr-TR" sz="6600" b="1" dirty="0" smtClean="0">
                <a:solidFill>
                  <a:srgbClr val="FF0000"/>
                </a:solidFill>
              </a:rPr>
              <a:t>Adaylık Eğitimi Nasıl Düzenlenecektir?</a:t>
            </a:r>
            <a:endParaRPr lang="tr-TR" sz="6600" b="1" dirty="0">
              <a:solidFill>
                <a:srgbClr val="FF0000"/>
              </a:solidFill>
            </a:endParaRPr>
          </a:p>
        </p:txBody>
      </p:sp>
      <p:pic>
        <p:nvPicPr>
          <p:cNvPr id="6" name="Picture 6" descr="Soru Işareti Yardım - Pixabay'de ücretsiz resim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57"/>
          <a:stretch/>
        </p:blipFill>
        <p:spPr bwMode="auto">
          <a:xfrm>
            <a:off x="7121236" y="3782291"/>
            <a:ext cx="3560619" cy="289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748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08313" y="1825625"/>
            <a:ext cx="699714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400" b="1" dirty="0" smtClean="0"/>
              <a:t>Soru: </a:t>
            </a:r>
          </a:p>
          <a:p>
            <a:pPr marL="0" indent="0">
              <a:buNone/>
            </a:pPr>
            <a:r>
              <a:rPr lang="tr-TR" sz="4400" b="1" dirty="0" smtClean="0">
                <a:solidFill>
                  <a:srgbClr val="FF0000"/>
                </a:solidFill>
              </a:rPr>
              <a:t>Adaylık Süresi Boyunca Kaç Saat Adaylık Eğitimi Verilecektir?</a:t>
            </a:r>
            <a:endParaRPr lang="tr-TR" sz="4400" b="1" dirty="0">
              <a:solidFill>
                <a:srgbClr val="FF000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152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40835" y="1534077"/>
            <a:ext cx="8083826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4400" b="1" dirty="0" smtClean="0"/>
              <a:t>Cevap:</a:t>
            </a:r>
          </a:p>
          <a:p>
            <a:r>
              <a:rPr lang="tr-TR" sz="4400" dirty="0" smtClean="0"/>
              <a:t> </a:t>
            </a:r>
            <a:r>
              <a:rPr lang="tr-TR" sz="4400" b="1" dirty="0" smtClean="0"/>
              <a:t>414 saat</a:t>
            </a:r>
            <a:r>
              <a:rPr lang="tr-TR" sz="4400" dirty="0" smtClean="0"/>
              <a:t> sınıf içi, okul dışı uygulama faaliyetleri(</a:t>
            </a:r>
            <a:r>
              <a:rPr lang="tr-TR" sz="4400" b="1" dirty="0" smtClean="0">
                <a:solidFill>
                  <a:srgbClr val="C00000"/>
                </a:solidFill>
              </a:rPr>
              <a:t>Uygulama</a:t>
            </a:r>
            <a:r>
              <a:rPr lang="tr-TR" sz="4400" dirty="0" smtClean="0"/>
              <a:t>)</a:t>
            </a:r>
          </a:p>
          <a:p>
            <a:r>
              <a:rPr lang="tr-TR" sz="4400" b="1" dirty="0" smtClean="0"/>
              <a:t>160 saat </a:t>
            </a:r>
            <a:r>
              <a:rPr lang="tr-TR" sz="4400" dirty="0" smtClean="0"/>
              <a:t>Aday Öğretmen Yetiştirme Programı Uzaktan Eğitim Semineri</a:t>
            </a:r>
          </a:p>
          <a:p>
            <a:pPr marL="0" indent="0">
              <a:buNone/>
            </a:pPr>
            <a:r>
              <a:rPr lang="tr-TR" sz="4400" dirty="0" smtClean="0"/>
              <a:t>(</a:t>
            </a:r>
            <a:r>
              <a:rPr lang="tr-TR" sz="4400" b="1" dirty="0" smtClean="0">
                <a:solidFill>
                  <a:srgbClr val="C00000"/>
                </a:solidFill>
              </a:rPr>
              <a:t>Uzaktan HİE Semineri</a:t>
            </a:r>
            <a:r>
              <a:rPr lang="tr-TR" sz="4400" dirty="0" smtClean="0"/>
              <a:t>) +</a:t>
            </a:r>
          </a:p>
          <a:p>
            <a:endParaRPr lang="tr-TR" dirty="0" smtClean="0"/>
          </a:p>
          <a:p>
            <a:pPr marL="0" indent="0">
              <a:buNone/>
            </a:pPr>
            <a:endParaRPr lang="tr-TR" b="1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449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81808" y="1825625"/>
            <a:ext cx="7116417" cy="4351338"/>
          </a:xfrm>
        </p:spPr>
        <p:txBody>
          <a:bodyPr>
            <a:normAutofit/>
          </a:bodyPr>
          <a:lstStyle/>
          <a:p>
            <a:r>
              <a:rPr lang="tr-TR" sz="4400" b="1" dirty="0" smtClean="0"/>
              <a:t>80 saat(50+30) </a:t>
            </a:r>
            <a:r>
              <a:rPr lang="tr-TR" sz="4400" dirty="0" smtClean="0"/>
              <a:t>Aday Öğretmen Yetiştirme Programı Uzaktan Eğitim Kursları (Uzaktan HİE Kursu) olmak üzere </a:t>
            </a:r>
            <a:r>
              <a:rPr lang="tr-TR" sz="4400" b="1" dirty="0" smtClean="0">
                <a:solidFill>
                  <a:srgbClr val="C00000"/>
                </a:solidFill>
              </a:rPr>
              <a:t>toplamda 654 saat eğitim </a:t>
            </a:r>
            <a:r>
              <a:rPr lang="tr-TR" sz="4400" dirty="0" smtClean="0"/>
              <a:t>verilecektir.</a:t>
            </a:r>
            <a:endParaRPr lang="tr-TR" sz="44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286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7826" y="1462917"/>
            <a:ext cx="3326296" cy="5278186"/>
          </a:xfrm>
        </p:spPr>
        <p:txBody>
          <a:bodyPr>
            <a:noAutofit/>
          </a:bodyPr>
          <a:lstStyle/>
          <a:p>
            <a:r>
              <a:rPr lang="tr-TR" sz="4400" b="1" dirty="0" smtClean="0"/>
              <a:t>Soru: </a:t>
            </a:r>
            <a:r>
              <a:rPr lang="tr-TR" sz="4400" b="1" dirty="0" smtClean="0">
                <a:solidFill>
                  <a:srgbClr val="C00000"/>
                </a:solidFill>
              </a:rPr>
              <a:t>Adaylık Süresince Ne Tür Çalışmalar Yapılacaktır?</a:t>
            </a:r>
            <a:endParaRPr lang="tr-TR" sz="4400" b="1" dirty="0">
              <a:solidFill>
                <a:srgbClr val="C00000"/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199" y="1462917"/>
            <a:ext cx="4240697" cy="4990892"/>
          </a:xfrm>
          <a:prstGeom prst="rect">
            <a:avLst/>
          </a:prstGeom>
        </p:spPr>
      </p:pic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010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48070" y="1825625"/>
            <a:ext cx="7699513" cy="4351338"/>
          </a:xfrm>
        </p:spPr>
        <p:txBody>
          <a:bodyPr>
            <a:normAutofit/>
          </a:bodyPr>
          <a:lstStyle/>
          <a:p>
            <a:r>
              <a:rPr lang="tr-TR" sz="4400" b="1" dirty="0" smtClean="0"/>
              <a:t>Cevap: </a:t>
            </a:r>
          </a:p>
          <a:p>
            <a:pPr marL="0" indent="0">
              <a:buNone/>
            </a:pPr>
            <a:r>
              <a:rPr lang="tr-TR" sz="4400" b="1" dirty="0" smtClean="0">
                <a:solidFill>
                  <a:srgbClr val="C00000"/>
                </a:solidFill>
              </a:rPr>
              <a:t>Uygulama Faaliyetlerini: </a:t>
            </a:r>
          </a:p>
          <a:p>
            <a:pPr marL="0" indent="0">
              <a:buNone/>
            </a:pPr>
            <a:r>
              <a:rPr lang="tr-TR" sz="4400" dirty="0" smtClean="0"/>
              <a:t>Okul Müdürü, Danışman rehberliğinde yürütülecektir. +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583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95061" y="1825625"/>
            <a:ext cx="7010400" cy="4351338"/>
          </a:xfrm>
        </p:spPr>
        <p:txBody>
          <a:bodyPr>
            <a:normAutofit/>
          </a:bodyPr>
          <a:lstStyle/>
          <a:p>
            <a:r>
              <a:rPr lang="tr-TR" sz="4400" dirty="0" smtClean="0">
                <a:solidFill>
                  <a:srgbClr val="C00000"/>
                </a:solidFill>
              </a:rPr>
              <a:t>Hizmeti içi Eğitim Seminerleri, </a:t>
            </a:r>
          </a:p>
          <a:p>
            <a:r>
              <a:rPr lang="tr-TR" sz="4400" dirty="0" smtClean="0">
                <a:solidFill>
                  <a:srgbClr val="C00000"/>
                </a:solidFill>
              </a:rPr>
              <a:t>Bakanlık tarafından açılan uzaktan eğitim semineri.</a:t>
            </a:r>
            <a:r>
              <a:rPr lang="tr-TR" sz="4400" dirty="0" smtClean="0"/>
              <a:t>+</a:t>
            </a:r>
            <a:endParaRPr lang="tr-TR" sz="4400" dirty="0">
              <a:solidFill>
                <a:srgbClr val="C0000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139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7826" y="1825625"/>
            <a:ext cx="6838122" cy="4351338"/>
          </a:xfrm>
        </p:spPr>
        <p:txBody>
          <a:bodyPr>
            <a:normAutofit/>
          </a:bodyPr>
          <a:lstStyle/>
          <a:p>
            <a:r>
              <a:rPr lang="tr-TR" sz="4400" b="1" dirty="0" smtClean="0">
                <a:solidFill>
                  <a:srgbClr val="C00000"/>
                </a:solidFill>
              </a:rPr>
              <a:t>Hizmet İçi Eğitim Kursları,</a:t>
            </a:r>
          </a:p>
          <a:p>
            <a:r>
              <a:rPr lang="tr-TR" sz="4400" b="1" dirty="0" smtClean="0">
                <a:solidFill>
                  <a:srgbClr val="C00000"/>
                </a:solidFill>
              </a:rPr>
              <a:t>Bakanlık tarafından açılan uzaktan eğitim kursları.</a:t>
            </a:r>
            <a:endParaRPr lang="tr-TR" sz="4400" b="1" dirty="0">
              <a:solidFill>
                <a:srgbClr val="C0000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55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48070" y="1825625"/>
            <a:ext cx="697064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400" b="1" dirty="0" smtClean="0"/>
              <a:t>Soru: </a:t>
            </a:r>
            <a:r>
              <a:rPr lang="tr-TR" sz="4400" b="1" dirty="0" smtClean="0">
                <a:solidFill>
                  <a:srgbClr val="C00000"/>
                </a:solidFill>
              </a:rPr>
              <a:t>Adaylık Eğitim Sürecinde, Uzaktan Verilen Hizmet İçi Eğitim Kurslarından </a:t>
            </a:r>
            <a:r>
              <a:rPr lang="tr-TR" sz="4400" b="1" dirty="0">
                <a:solidFill>
                  <a:srgbClr val="C00000"/>
                </a:solidFill>
              </a:rPr>
              <a:t>H</a:t>
            </a:r>
            <a:r>
              <a:rPr lang="tr-TR" sz="4400" b="1" dirty="0" smtClean="0">
                <a:solidFill>
                  <a:srgbClr val="C00000"/>
                </a:solidFill>
              </a:rPr>
              <a:t>angileri Zorunludur?</a:t>
            </a:r>
            <a:endParaRPr lang="tr-TR" sz="4400" b="1" dirty="0">
              <a:solidFill>
                <a:srgbClr val="C0000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485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95061" y="1825625"/>
            <a:ext cx="705015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400" b="1" dirty="0" smtClean="0"/>
              <a:t>Cevap:</a:t>
            </a:r>
            <a:r>
              <a:rPr lang="tr-TR" sz="4400" dirty="0" smtClean="0"/>
              <a:t> </a:t>
            </a:r>
          </a:p>
          <a:p>
            <a:r>
              <a:rPr lang="tr-TR" sz="4400" dirty="0" smtClean="0"/>
              <a:t>Okul Tabanlı Afet Eğitim Kursu?(</a:t>
            </a:r>
            <a:r>
              <a:rPr lang="tr-TR" sz="4400" b="1" dirty="0" smtClean="0">
                <a:solidFill>
                  <a:srgbClr val="FF0000"/>
                </a:solidFill>
              </a:rPr>
              <a:t>8 saat</a:t>
            </a:r>
            <a:r>
              <a:rPr lang="tr-TR" sz="4400" dirty="0" smtClean="0"/>
              <a:t>)</a:t>
            </a:r>
          </a:p>
          <a:p>
            <a:r>
              <a:rPr lang="tr-TR" sz="4400" dirty="0" smtClean="0"/>
              <a:t>Tasarım ve Yönetim Becerilerinin Geliştirilmesi Kursu (</a:t>
            </a:r>
            <a:r>
              <a:rPr lang="tr-TR" sz="4400" b="1" dirty="0" smtClean="0">
                <a:solidFill>
                  <a:srgbClr val="FF0000"/>
                </a:solidFill>
              </a:rPr>
              <a:t>42 saat</a:t>
            </a:r>
            <a:r>
              <a:rPr lang="tr-TR" sz="4400" dirty="0" smtClean="0"/>
              <a:t>)+</a:t>
            </a:r>
            <a:endParaRPr lang="tr-TR" sz="44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069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34817" y="1825625"/>
            <a:ext cx="70104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400" dirty="0" smtClean="0"/>
              <a:t>Bunun dışında, aday öğretmenlerimizin kendi belirleyecekleri 30 saatlik kursa daha katılmaları gerekmektedir. </a:t>
            </a:r>
            <a:r>
              <a:rPr lang="tr-TR" sz="4400" b="1" dirty="0" smtClean="0">
                <a:solidFill>
                  <a:srgbClr val="FF0000"/>
                </a:solidFill>
              </a:rPr>
              <a:t>+</a:t>
            </a:r>
            <a:endParaRPr lang="tr-TR" sz="4400" b="1" dirty="0">
              <a:solidFill>
                <a:srgbClr val="FF000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180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9386455" cy="4351338"/>
          </a:xfrm>
        </p:spPr>
        <p:txBody>
          <a:bodyPr>
            <a:normAutofit/>
          </a:bodyPr>
          <a:lstStyle/>
          <a:p>
            <a:r>
              <a:rPr lang="tr-TR" sz="4400" b="1" dirty="0" smtClean="0"/>
              <a:t>Cevap: </a:t>
            </a:r>
            <a:r>
              <a:rPr lang="tr-TR" sz="4400" dirty="0" smtClean="0"/>
              <a:t>Daha önce mahalli olarak düzenlenen, </a:t>
            </a:r>
            <a:r>
              <a:rPr lang="tr-TR" sz="4400" dirty="0" smtClean="0">
                <a:solidFill>
                  <a:srgbClr val="FF0000"/>
                </a:solidFill>
              </a:rPr>
              <a:t>«</a:t>
            </a:r>
            <a:r>
              <a:rPr lang="tr-TR" sz="4400" b="1" dirty="0" smtClean="0">
                <a:solidFill>
                  <a:srgbClr val="FF0000"/>
                </a:solidFill>
              </a:rPr>
              <a:t>Aday Öğretmen Yetiştirme Faaliyetleri</a:t>
            </a:r>
            <a:r>
              <a:rPr lang="tr-TR" sz="4400" dirty="0" smtClean="0">
                <a:solidFill>
                  <a:srgbClr val="FF0000"/>
                </a:solidFill>
              </a:rPr>
              <a:t>» </a:t>
            </a:r>
            <a:r>
              <a:rPr lang="tr-TR" sz="4400" dirty="0" smtClean="0"/>
              <a:t>Bakanlığımız; Öğretmen ve Geliştirme  Genel Müdürlüğü tarafından, </a:t>
            </a:r>
            <a:r>
              <a:rPr lang="tr-TR" sz="4400" b="1" dirty="0" smtClean="0">
                <a:solidFill>
                  <a:srgbClr val="FF0000"/>
                </a:solidFill>
              </a:rPr>
              <a:t>Uzaktan Merkezi Hizmet İçi Eğitim </a:t>
            </a:r>
            <a:r>
              <a:rPr lang="tr-TR" sz="4400" b="1" dirty="0">
                <a:solidFill>
                  <a:srgbClr val="FF0000"/>
                </a:solidFill>
              </a:rPr>
              <a:t>P</a:t>
            </a:r>
            <a:r>
              <a:rPr lang="tr-TR" sz="4400" b="1" dirty="0" smtClean="0">
                <a:solidFill>
                  <a:srgbClr val="FF0000"/>
                </a:solidFill>
              </a:rPr>
              <a:t>rogramları </a:t>
            </a:r>
            <a:r>
              <a:rPr lang="tr-TR" sz="4400" dirty="0" smtClean="0"/>
              <a:t>olarak düzenlenecektir.</a:t>
            </a:r>
            <a:endParaRPr lang="tr-TR" sz="44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46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74574" y="1825625"/>
            <a:ext cx="686462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400" b="1" dirty="0" smtClean="0">
                <a:solidFill>
                  <a:srgbClr val="FF0000"/>
                </a:solidFill>
              </a:rPr>
              <a:t>50 + 30 </a:t>
            </a:r>
            <a:r>
              <a:rPr lang="tr-TR" sz="4400" dirty="0" smtClean="0"/>
              <a:t>olmak üzere toplamda </a:t>
            </a:r>
            <a:r>
              <a:rPr lang="tr-TR" sz="4400" b="1" dirty="0" smtClean="0">
                <a:solidFill>
                  <a:srgbClr val="FF0000"/>
                </a:solidFill>
              </a:rPr>
              <a:t>80 saatlik </a:t>
            </a:r>
            <a:r>
              <a:rPr lang="tr-TR" sz="4400" dirty="0" smtClean="0"/>
              <a:t>uzaktan hizmet içi eğitim kursuna katılmaları gerekmektedir.</a:t>
            </a:r>
            <a:endParaRPr lang="tr-TR" sz="44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630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7826" y="1825625"/>
            <a:ext cx="6851374" cy="4351338"/>
          </a:xfrm>
        </p:spPr>
        <p:txBody>
          <a:bodyPr/>
          <a:lstStyle/>
          <a:p>
            <a:r>
              <a:rPr lang="tr-TR" sz="4400" b="1" dirty="0" smtClean="0"/>
              <a:t>Soru:</a:t>
            </a:r>
            <a:r>
              <a:rPr lang="tr-TR" sz="4400" dirty="0" smtClean="0"/>
              <a:t> </a:t>
            </a:r>
          </a:p>
          <a:p>
            <a:pPr marL="0" indent="0">
              <a:buNone/>
            </a:pPr>
            <a:r>
              <a:rPr lang="tr-TR" sz="4400" dirty="0" smtClean="0">
                <a:solidFill>
                  <a:srgbClr val="FF0000"/>
                </a:solidFill>
              </a:rPr>
              <a:t>Uygulama Faaliyetlerinin İçeriği Nedir?</a:t>
            </a:r>
            <a:endParaRPr lang="tr-TR" sz="4400" b="1" dirty="0">
              <a:solidFill>
                <a:srgbClr val="FF000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308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0651" t="28701" r="18494" b="12216"/>
          <a:stretch/>
        </p:blipFill>
        <p:spPr>
          <a:xfrm>
            <a:off x="2027583" y="1429807"/>
            <a:ext cx="7593495" cy="4627249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027583" y="6088559"/>
            <a:ext cx="75934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000" dirty="0" smtClean="0">
                <a:sym typeface="Wingdings" panose="05000000000000000000" pitchFamily="2" charset="2"/>
              </a:rPr>
              <a:t></a:t>
            </a:r>
            <a:r>
              <a:rPr lang="tr-TR" sz="4000" dirty="0" smtClean="0"/>
              <a:t>Uygulama </a:t>
            </a:r>
            <a:r>
              <a:rPr lang="tr-TR" sz="4000" dirty="0"/>
              <a:t>Faaliyetleri </a:t>
            </a:r>
            <a:r>
              <a:rPr lang="tr-TR" sz="4000" b="1" dirty="0">
                <a:solidFill>
                  <a:srgbClr val="FF0000"/>
                </a:solidFill>
              </a:rPr>
              <a:t>414 saattir</a:t>
            </a:r>
            <a:r>
              <a:rPr lang="tr-TR" sz="4000" dirty="0"/>
              <a:t>.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417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01078" y="1825625"/>
            <a:ext cx="686462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400" b="1" dirty="0" smtClean="0"/>
              <a:t>Soru:</a:t>
            </a:r>
            <a:r>
              <a:rPr lang="tr-TR" sz="4400" dirty="0" smtClean="0"/>
              <a:t> </a:t>
            </a:r>
          </a:p>
          <a:p>
            <a:pPr marL="0" indent="0">
              <a:buNone/>
            </a:pPr>
            <a:r>
              <a:rPr lang="tr-TR" sz="4400" b="1" dirty="0" smtClean="0">
                <a:solidFill>
                  <a:srgbClr val="FF0000"/>
                </a:solidFill>
              </a:rPr>
              <a:t>Uygulama Faaliyetleri Nasıl Yürütülecektir?</a:t>
            </a:r>
            <a:endParaRPr lang="tr-TR" sz="4400" b="1" dirty="0">
              <a:solidFill>
                <a:srgbClr val="FF000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41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01078" y="1825625"/>
            <a:ext cx="687787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400" b="1" dirty="0" smtClean="0"/>
              <a:t>Cevap : </a:t>
            </a:r>
            <a:r>
              <a:rPr lang="tr-TR" sz="4400" dirty="0" smtClean="0"/>
              <a:t>Bu süre, Okul Müdürü ve Danışman tarafından hazırlanan plan dahilinde aday öğretmen tarafından gerçekleştirilecektir.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522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7825" y="1825625"/>
            <a:ext cx="690438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400" b="1" dirty="0" smtClean="0"/>
              <a:t>Soru : </a:t>
            </a:r>
          </a:p>
          <a:p>
            <a:pPr marL="0" indent="0">
              <a:buNone/>
            </a:pPr>
            <a:r>
              <a:rPr lang="tr-TR" sz="4400" dirty="0" smtClean="0">
                <a:solidFill>
                  <a:srgbClr val="FF0000"/>
                </a:solidFill>
              </a:rPr>
              <a:t>Uzaktan Hizmet İçi Kursları Nasıl Gerçekleştirilecektir?</a:t>
            </a:r>
            <a:endParaRPr lang="tr-TR" sz="4400" b="1" dirty="0">
              <a:solidFill>
                <a:srgbClr val="FF000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35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870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48070" y="1457739"/>
            <a:ext cx="6891130" cy="40684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4400" b="1" dirty="0" smtClean="0"/>
              <a:t>Cevap: </a:t>
            </a:r>
          </a:p>
          <a:p>
            <a:pPr marL="0" indent="0">
              <a:buNone/>
            </a:pPr>
            <a:r>
              <a:rPr lang="tr-TR" sz="4400" dirty="0" smtClean="0"/>
              <a:t>Uzaktan Hizmet İçi Eğitim Kursları iki bölümden oluşmaktadır.</a:t>
            </a:r>
          </a:p>
          <a:p>
            <a:pPr marL="0" indent="0">
              <a:buNone/>
            </a:pPr>
            <a:r>
              <a:rPr lang="tr-TR" sz="4400" dirty="0" smtClean="0">
                <a:solidFill>
                  <a:srgbClr val="FF0000"/>
                </a:solidFill>
              </a:rPr>
              <a:t>1-Zorunlu Kurslar</a:t>
            </a:r>
          </a:p>
          <a:p>
            <a:pPr marL="0" indent="0">
              <a:buNone/>
            </a:pPr>
            <a:r>
              <a:rPr lang="tr-TR" sz="4400" dirty="0" smtClean="0">
                <a:solidFill>
                  <a:srgbClr val="FF0000"/>
                </a:solidFill>
              </a:rPr>
              <a:t>2-Seçmeli Kurslar</a:t>
            </a:r>
            <a:endParaRPr lang="tr-TR" sz="4400" dirty="0">
              <a:solidFill>
                <a:srgbClr val="FF000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36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544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93842" y="1537252"/>
            <a:ext cx="6811619" cy="4639711"/>
          </a:xfrm>
        </p:spPr>
        <p:txBody>
          <a:bodyPr/>
          <a:lstStyle/>
          <a:p>
            <a:pPr marL="0" indent="0">
              <a:buNone/>
            </a:pPr>
            <a:r>
              <a:rPr lang="tr-TR" sz="4400" b="1" dirty="0" smtClean="0">
                <a:solidFill>
                  <a:srgbClr val="FF0000"/>
                </a:solidFill>
              </a:rPr>
              <a:t>1-Zorunlu Kurslar: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(………) </a:t>
            </a:r>
            <a:r>
              <a:rPr lang="tr-TR" b="1" dirty="0" smtClean="0"/>
              <a:t>42</a:t>
            </a:r>
            <a:r>
              <a:rPr lang="tr-TR" dirty="0" smtClean="0"/>
              <a:t> </a:t>
            </a:r>
            <a:r>
              <a:rPr lang="tr-TR" b="1" dirty="0" smtClean="0"/>
              <a:t>Saat</a:t>
            </a:r>
            <a:r>
              <a:rPr lang="tr-TR" dirty="0" smtClean="0"/>
              <a:t>, </a:t>
            </a:r>
          </a:p>
          <a:p>
            <a:pPr marL="0" indent="0">
              <a:buNone/>
            </a:pPr>
            <a:r>
              <a:rPr lang="tr-TR" dirty="0" smtClean="0"/>
              <a:t>(………) </a:t>
            </a:r>
            <a:r>
              <a:rPr lang="tr-TR" b="1" dirty="0" smtClean="0"/>
              <a:t>8 Saat</a:t>
            </a:r>
            <a:r>
              <a:rPr lang="tr-TR" dirty="0" smtClean="0"/>
              <a:t> </a:t>
            </a:r>
            <a:r>
              <a:rPr lang="tr-TR" dirty="0"/>
              <a:t>Bakanlık tarafından </a:t>
            </a:r>
            <a:r>
              <a:rPr lang="tr-TR" b="1" dirty="0" smtClean="0">
                <a:solidFill>
                  <a:srgbClr val="FF0000"/>
                </a:solidFill>
              </a:rPr>
              <a:t>RESEN</a:t>
            </a:r>
            <a:r>
              <a:rPr lang="tr-TR" dirty="0" smtClean="0"/>
              <a:t> toplam </a:t>
            </a:r>
            <a:r>
              <a:rPr lang="tr-TR" b="1" dirty="0" smtClean="0"/>
              <a:t>30</a:t>
            </a:r>
            <a:r>
              <a:rPr lang="tr-TR" dirty="0" smtClean="0"/>
              <a:t> </a:t>
            </a:r>
            <a:r>
              <a:rPr lang="tr-TR" b="1" dirty="0" smtClean="0"/>
              <a:t>saatten</a:t>
            </a:r>
            <a:r>
              <a:rPr lang="tr-TR" dirty="0" smtClean="0"/>
              <a:t> oluşmaktadır.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37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040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95060" y="1825625"/>
            <a:ext cx="6944139" cy="4351338"/>
          </a:xfrm>
        </p:spPr>
        <p:txBody>
          <a:bodyPr/>
          <a:lstStyle/>
          <a:p>
            <a:pPr marL="0" indent="0">
              <a:buNone/>
            </a:pPr>
            <a:r>
              <a:rPr lang="tr-TR" sz="4400" b="1" dirty="0" smtClean="0">
                <a:solidFill>
                  <a:srgbClr val="FF0000"/>
                </a:solidFill>
              </a:rPr>
              <a:t>2- Seçmeli Kurslar;</a:t>
            </a:r>
          </a:p>
          <a:p>
            <a:pPr marL="0" indent="0">
              <a:buNone/>
            </a:pPr>
            <a:r>
              <a:rPr lang="tr-TR" sz="4400" b="1" dirty="0" smtClean="0"/>
              <a:t>30 saat </a:t>
            </a:r>
            <a:r>
              <a:rPr lang="tr-TR" sz="4400" dirty="0" smtClean="0"/>
              <a:t>olup Aday Öğretmenler tarafından </a:t>
            </a:r>
            <a:r>
              <a:rPr lang="tr-TR" sz="4400" b="1" dirty="0" smtClean="0">
                <a:solidFill>
                  <a:srgbClr val="FF0000"/>
                </a:solidFill>
              </a:rPr>
              <a:t>MEBBİS </a:t>
            </a:r>
            <a:r>
              <a:rPr lang="tr-TR" sz="4400" dirty="0" smtClean="0"/>
              <a:t>tarafından seçilecektir. </a:t>
            </a:r>
            <a:r>
              <a:rPr lang="tr-TR" sz="4400" dirty="0" smtClean="0">
                <a:solidFill>
                  <a:srgbClr val="FF0000"/>
                </a:solidFill>
              </a:rPr>
              <a:t>+</a:t>
            </a:r>
            <a:endParaRPr lang="tr-TR" sz="4400" dirty="0">
              <a:solidFill>
                <a:srgbClr val="FF000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38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784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/>
          <a:srcRect l="31463" t="29212" r="18426" b="14086"/>
          <a:stretch/>
        </p:blipFill>
        <p:spPr>
          <a:xfrm>
            <a:off x="2226364" y="1749286"/>
            <a:ext cx="7728262" cy="4916557"/>
          </a:xfrm>
          <a:prstGeom prst="rect">
            <a:avLst/>
          </a:prstGeom>
        </p:spPr>
      </p:pic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39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242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84218" y="1316182"/>
            <a:ext cx="7689273" cy="52093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6000" b="1" dirty="0" smtClean="0"/>
              <a:t>Soru</a:t>
            </a:r>
            <a:r>
              <a:rPr lang="tr-TR" sz="6000" dirty="0" smtClean="0"/>
              <a:t>: </a:t>
            </a:r>
          </a:p>
          <a:p>
            <a:pPr marL="0" indent="0">
              <a:buNone/>
            </a:pPr>
            <a:r>
              <a:rPr lang="tr-TR" sz="4400" b="1" dirty="0" smtClean="0">
                <a:solidFill>
                  <a:srgbClr val="FF0000"/>
                </a:solidFill>
              </a:rPr>
              <a:t>Adaylık Eğitim </a:t>
            </a:r>
          </a:p>
          <a:p>
            <a:pPr marL="0" indent="0">
              <a:buNone/>
            </a:pPr>
            <a:r>
              <a:rPr lang="tr-TR" sz="4400" b="1" dirty="0" smtClean="0">
                <a:solidFill>
                  <a:srgbClr val="FF0000"/>
                </a:solidFill>
              </a:rPr>
              <a:t>Programları Nereden </a:t>
            </a:r>
          </a:p>
          <a:p>
            <a:pPr marL="0" indent="0">
              <a:buNone/>
            </a:pPr>
            <a:r>
              <a:rPr lang="tr-TR" sz="4400" b="1" dirty="0" smtClean="0">
                <a:solidFill>
                  <a:srgbClr val="FF0000"/>
                </a:solidFill>
              </a:rPr>
              <a:t>Erişime Açılacaktır?</a:t>
            </a:r>
            <a:endParaRPr lang="tr-TR" sz="4400" b="1" dirty="0">
              <a:solidFill>
                <a:srgbClr val="FF000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20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95060" y="1762539"/>
            <a:ext cx="6851374" cy="4109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400" b="1" dirty="0" smtClean="0"/>
              <a:t>Soru: </a:t>
            </a:r>
          </a:p>
          <a:p>
            <a:pPr marL="0" indent="0">
              <a:buNone/>
            </a:pPr>
            <a:r>
              <a:rPr lang="tr-TR" sz="4400" b="1" dirty="0" smtClean="0">
                <a:solidFill>
                  <a:srgbClr val="FF0000"/>
                </a:solidFill>
              </a:rPr>
              <a:t>Uzaktan Hizmet İçi Eğitim Kursu Sonunda Sınav Yapılacak mıdır?</a:t>
            </a:r>
            <a:endParaRPr lang="tr-TR" sz="4400" b="1" dirty="0">
              <a:solidFill>
                <a:srgbClr val="FF000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40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727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7826" y="1736035"/>
            <a:ext cx="6864626" cy="42406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400" b="1" dirty="0" smtClean="0"/>
              <a:t>Cevap:</a:t>
            </a:r>
            <a:r>
              <a:rPr lang="tr-TR" sz="4400" dirty="0" smtClean="0"/>
              <a:t> </a:t>
            </a:r>
          </a:p>
          <a:p>
            <a:pPr marL="0" indent="0">
              <a:buNone/>
            </a:pPr>
            <a:r>
              <a:rPr lang="tr-TR" sz="4400" dirty="0" smtClean="0"/>
              <a:t>Kurs bitiminde sınav yapılacaktır. Başarılı olanlara Başarı Belgesi verilecektir.</a:t>
            </a:r>
            <a:endParaRPr lang="tr-TR" sz="4400" b="1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41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907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080591" y="4972536"/>
            <a:ext cx="789829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tr-TR" sz="3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000" dirty="0" smtClean="0"/>
              <a:t>Bu </a:t>
            </a:r>
            <a:r>
              <a:rPr lang="tr-TR" sz="3000" dirty="0"/>
              <a:t>kursları daha önceden alanların, tekrar katılım zorunluluğu yoktur</a:t>
            </a:r>
            <a:r>
              <a:rPr lang="tr-TR" dirty="0"/>
              <a:t>.</a:t>
            </a:r>
          </a:p>
        </p:txBody>
      </p:sp>
      <p:sp>
        <p:nvSpPr>
          <p:cNvPr id="6" name="Akış Çizelgesi: Öteki İşlem 5"/>
          <p:cNvSpPr/>
          <p:nvPr/>
        </p:nvSpPr>
        <p:spPr>
          <a:xfrm>
            <a:off x="1987824" y="1139687"/>
            <a:ext cx="2915480" cy="1514889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30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Kursa Katılım</a:t>
            </a:r>
            <a:endParaRPr lang="tr-TR" sz="3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Aşağı Ok 6"/>
          <p:cNvSpPr/>
          <p:nvPr/>
        </p:nvSpPr>
        <p:spPr>
          <a:xfrm>
            <a:off x="2812152" y="2654576"/>
            <a:ext cx="657225" cy="8763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tr-TR"/>
          </a:p>
        </p:txBody>
      </p:sp>
      <p:sp>
        <p:nvSpPr>
          <p:cNvPr id="8" name="Akış Çizelgesi: Öteki İşlem 7"/>
          <p:cNvSpPr/>
          <p:nvPr/>
        </p:nvSpPr>
        <p:spPr>
          <a:xfrm>
            <a:off x="1987823" y="3530875"/>
            <a:ext cx="3260038" cy="1514889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30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Sınava Katılım</a:t>
            </a:r>
            <a:endParaRPr lang="tr-TR" sz="3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Sağ Ok 8"/>
          <p:cNvSpPr/>
          <p:nvPr/>
        </p:nvSpPr>
        <p:spPr>
          <a:xfrm>
            <a:off x="5251173" y="4014945"/>
            <a:ext cx="2441712" cy="59055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tr-TR"/>
          </a:p>
        </p:txBody>
      </p:sp>
      <p:sp>
        <p:nvSpPr>
          <p:cNvPr id="10" name="Akış Çizelgesi: Delikli Teyp 9"/>
          <p:cNvSpPr/>
          <p:nvPr/>
        </p:nvSpPr>
        <p:spPr>
          <a:xfrm>
            <a:off x="7692885" y="3454798"/>
            <a:ext cx="2286000" cy="1517738"/>
          </a:xfrm>
          <a:prstGeom prst="flowChartPunchedTap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30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Başarı Belgesi</a:t>
            </a:r>
            <a:endParaRPr lang="tr-TR" sz="3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Oval Belirtme Çizgisi 10"/>
          <p:cNvSpPr/>
          <p:nvPr/>
        </p:nvSpPr>
        <p:spPr>
          <a:xfrm>
            <a:off x="5983560" y="927652"/>
            <a:ext cx="3995325" cy="2160105"/>
          </a:xfrm>
          <a:prstGeom prst="wedgeEllipseCallout">
            <a:avLst>
              <a:gd name="adj1" fmla="val -77302"/>
              <a:gd name="adj2" fmla="val 766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Belirli tarihlerde günün herhangi bir saatinde 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42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834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14330" y="1825625"/>
            <a:ext cx="6891131" cy="4351338"/>
          </a:xfrm>
        </p:spPr>
        <p:txBody>
          <a:bodyPr/>
          <a:lstStyle/>
          <a:p>
            <a:r>
              <a:rPr lang="tr-TR" sz="4400" b="1" dirty="0" smtClean="0"/>
              <a:t>Soru: </a:t>
            </a:r>
          </a:p>
          <a:p>
            <a:pPr marL="0" indent="0">
              <a:buNone/>
            </a:pPr>
            <a:r>
              <a:rPr lang="tr-TR" sz="4400" b="1" dirty="0" smtClean="0">
                <a:solidFill>
                  <a:srgbClr val="FF0000"/>
                </a:solidFill>
              </a:rPr>
              <a:t>Uzaktan Hizmet İçi Eğitim Seminerine Kimler Katılacak?</a:t>
            </a:r>
            <a:endParaRPr lang="tr-TR" sz="4400" b="1" dirty="0">
              <a:solidFill>
                <a:srgbClr val="FF000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43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81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08312" y="1524000"/>
            <a:ext cx="6930887" cy="4652963"/>
          </a:xfrm>
        </p:spPr>
        <p:txBody>
          <a:bodyPr>
            <a:normAutofit/>
          </a:bodyPr>
          <a:lstStyle/>
          <a:p>
            <a:r>
              <a:rPr lang="tr-TR" sz="4400" dirty="0" smtClean="0"/>
              <a:t>Bu Eğitime, </a:t>
            </a:r>
            <a:r>
              <a:rPr lang="tr-TR" sz="4400" b="1" dirty="0" smtClean="0">
                <a:solidFill>
                  <a:srgbClr val="FF0000"/>
                </a:solidFill>
              </a:rPr>
              <a:t>01.01.2020</a:t>
            </a:r>
            <a:r>
              <a:rPr lang="tr-TR" sz="4400" dirty="0" smtClean="0"/>
              <a:t> tarihi itibari ile ataması yapılan ve hiç eğitime katılmayan öğretmenler katılacaktır.</a:t>
            </a:r>
            <a:endParaRPr lang="tr-TR" sz="44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44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903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7826" y="1470991"/>
            <a:ext cx="6877878" cy="4705972"/>
          </a:xfrm>
        </p:spPr>
        <p:txBody>
          <a:bodyPr>
            <a:normAutofit/>
          </a:bodyPr>
          <a:lstStyle/>
          <a:p>
            <a:r>
              <a:rPr lang="tr-TR" sz="4400" b="1" dirty="0" smtClean="0"/>
              <a:t>Soru :</a:t>
            </a:r>
            <a:r>
              <a:rPr lang="tr-TR" sz="4400" dirty="0" smtClean="0"/>
              <a:t> </a:t>
            </a:r>
            <a:r>
              <a:rPr lang="tr-TR" sz="4400" b="1" dirty="0" smtClean="0">
                <a:solidFill>
                  <a:srgbClr val="FF0000"/>
                </a:solidFill>
              </a:rPr>
              <a:t>Seminer kaç saatten oluşmaktadır?</a:t>
            </a:r>
          </a:p>
          <a:p>
            <a:endParaRPr lang="tr-TR" sz="4400" b="1" dirty="0" smtClean="0">
              <a:solidFill>
                <a:srgbClr val="FF0000"/>
              </a:solidFill>
            </a:endParaRPr>
          </a:p>
          <a:p>
            <a:r>
              <a:rPr lang="tr-TR" sz="4400" b="1" dirty="0" smtClean="0"/>
              <a:t>Cevap : </a:t>
            </a:r>
            <a:r>
              <a:rPr lang="tr-TR" sz="4400" dirty="0" smtClean="0"/>
              <a:t>Seminer toplam </a:t>
            </a:r>
            <a:r>
              <a:rPr lang="tr-TR" sz="4400" b="1" dirty="0" smtClean="0"/>
              <a:t>160 saatten </a:t>
            </a:r>
            <a:r>
              <a:rPr lang="tr-TR" sz="4400" dirty="0" smtClean="0"/>
              <a:t>oluşmaktadır.</a:t>
            </a:r>
            <a:endParaRPr lang="tr-TR" sz="44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45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772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21565" y="1825625"/>
            <a:ext cx="6957392" cy="44824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400" b="1" dirty="0" smtClean="0"/>
              <a:t>Soru: </a:t>
            </a:r>
          </a:p>
          <a:p>
            <a:pPr marL="0" indent="0">
              <a:buNone/>
            </a:pPr>
            <a:r>
              <a:rPr lang="tr-TR" sz="4400" b="1" dirty="0" smtClean="0">
                <a:solidFill>
                  <a:srgbClr val="FF0000"/>
                </a:solidFill>
              </a:rPr>
              <a:t>Uzaktan Hizmet İçi Eğitim Semineri Nasıl Gerçekleştirilecektir?</a:t>
            </a:r>
            <a:endParaRPr lang="tr-TR" sz="4400" b="1" dirty="0">
              <a:solidFill>
                <a:srgbClr val="FF000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46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742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74574" y="1825625"/>
            <a:ext cx="6877878" cy="4351338"/>
          </a:xfrm>
        </p:spPr>
        <p:txBody>
          <a:bodyPr/>
          <a:lstStyle/>
          <a:p>
            <a:r>
              <a:rPr lang="tr-TR" sz="4400" b="1" dirty="0" smtClean="0"/>
              <a:t>Cevap: </a:t>
            </a:r>
          </a:p>
          <a:p>
            <a:pPr marL="0" indent="0">
              <a:buNone/>
            </a:pPr>
            <a:r>
              <a:rPr lang="tr-TR" sz="4400" dirty="0" smtClean="0"/>
              <a:t>Bu eğitim Bakanlığımız tarafından uzaktan gerçekleştirilecek olup, adaylar </a:t>
            </a:r>
            <a:r>
              <a:rPr lang="tr-TR" sz="4400" b="1" dirty="0" smtClean="0">
                <a:solidFill>
                  <a:srgbClr val="FF0000"/>
                </a:solidFill>
              </a:rPr>
              <a:t>RESEN</a:t>
            </a:r>
            <a:r>
              <a:rPr lang="tr-TR" sz="4400" dirty="0" smtClean="0"/>
              <a:t> alınacaktır.</a:t>
            </a:r>
            <a:endParaRPr lang="tr-TR" sz="44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47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698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58956" y="887896"/>
            <a:ext cx="8428383" cy="477078"/>
          </a:xfrm>
        </p:spPr>
        <p:txBody>
          <a:bodyPr>
            <a:normAutofit fontScale="90000"/>
          </a:bodyPr>
          <a:lstStyle/>
          <a:p>
            <a:r>
              <a:rPr lang="tr-TR" sz="4900" b="1" dirty="0" smtClean="0">
                <a:solidFill>
                  <a:srgbClr val="FF0000"/>
                </a:solidFill>
              </a:rPr>
              <a:t/>
            </a:r>
            <a:br>
              <a:rPr lang="tr-TR" sz="4900" b="1" dirty="0" smtClean="0">
                <a:solidFill>
                  <a:srgbClr val="FF0000"/>
                </a:solidFill>
              </a:rPr>
            </a:br>
            <a:r>
              <a:rPr lang="tr-TR" sz="4900" b="1" dirty="0" smtClean="0">
                <a:solidFill>
                  <a:srgbClr val="FF0000"/>
                </a:solidFill>
              </a:rPr>
              <a:t>Uzaktan </a:t>
            </a:r>
            <a:r>
              <a:rPr lang="tr-TR" sz="4900" b="1" dirty="0">
                <a:solidFill>
                  <a:srgbClr val="FF0000"/>
                </a:solidFill>
              </a:rPr>
              <a:t>Hizmet İçi Eğitim Şeması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4" name="Akış Çizelgesi: Öteki İşlem 3"/>
          <p:cNvSpPr/>
          <p:nvPr/>
        </p:nvSpPr>
        <p:spPr>
          <a:xfrm>
            <a:off x="2955233" y="1473476"/>
            <a:ext cx="4651515" cy="1720298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3000" b="1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Eğitime</a:t>
            </a:r>
            <a:r>
              <a:rPr lang="tr-TR" sz="3000" b="1" dirty="0" smtClean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Katılma</a:t>
            </a:r>
            <a:endParaRPr lang="tr-TR" sz="3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Akış Çizelgesi: Öteki İşlem 4"/>
          <p:cNvSpPr/>
          <p:nvPr/>
        </p:nvSpPr>
        <p:spPr>
          <a:xfrm>
            <a:off x="2955233" y="4321865"/>
            <a:ext cx="4651515" cy="186690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3000" b="1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Seminer Belgesi</a:t>
            </a:r>
            <a:endParaRPr lang="tr-TR" sz="3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Aşağı Ok 5"/>
          <p:cNvSpPr/>
          <p:nvPr/>
        </p:nvSpPr>
        <p:spPr>
          <a:xfrm>
            <a:off x="4952377" y="3193774"/>
            <a:ext cx="657225" cy="1128091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48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51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48070" y="1825625"/>
            <a:ext cx="691763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400" b="1" dirty="0" smtClean="0"/>
              <a:t>Soru: </a:t>
            </a:r>
          </a:p>
          <a:p>
            <a:pPr marL="0" indent="0">
              <a:buNone/>
            </a:pPr>
            <a:r>
              <a:rPr lang="tr-TR" sz="4400" b="1" dirty="0" smtClean="0">
                <a:solidFill>
                  <a:srgbClr val="FF0000"/>
                </a:solidFill>
              </a:rPr>
              <a:t>Özel Öğretim Kurumlarında adaylığı kaldırılan ve uyum programını tamamlayan öğretmenler bu durumda ne yapacaklar?</a:t>
            </a:r>
            <a:endParaRPr lang="tr-TR" sz="4400" b="1" dirty="0">
              <a:solidFill>
                <a:srgbClr val="FF000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49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46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7826" y="1825625"/>
            <a:ext cx="7474226" cy="4351338"/>
          </a:xfrm>
        </p:spPr>
        <p:txBody>
          <a:bodyPr>
            <a:normAutofit/>
          </a:bodyPr>
          <a:lstStyle/>
          <a:p>
            <a:r>
              <a:rPr lang="tr-TR" sz="5400" b="1" dirty="0" smtClean="0"/>
              <a:t>Cevap: </a:t>
            </a:r>
          </a:p>
          <a:p>
            <a:pPr marL="0" indent="0">
              <a:buNone/>
            </a:pPr>
            <a:r>
              <a:rPr lang="tr-TR" sz="4400" dirty="0" smtClean="0"/>
              <a:t>Aday Öğretmen Yetiştirme Programı </a:t>
            </a:r>
            <a:r>
              <a:rPr lang="tr-TR" sz="4400" dirty="0"/>
              <a:t>U</a:t>
            </a:r>
            <a:r>
              <a:rPr lang="tr-TR" sz="4400" dirty="0" smtClean="0"/>
              <a:t>zak Eğitim Seminerleri çevrim içi olarak </a:t>
            </a:r>
            <a:r>
              <a:rPr lang="tr-TR" sz="4400" dirty="0" err="1" smtClean="0"/>
              <a:t>EBA’dan</a:t>
            </a:r>
            <a:r>
              <a:rPr lang="tr-TR" sz="4400" dirty="0" smtClean="0"/>
              <a:t> erişime açılacaktır.</a:t>
            </a:r>
            <a:endParaRPr lang="tr-TR" sz="44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926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11627" y="1825625"/>
            <a:ext cx="699383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400" b="1" dirty="0" smtClean="0"/>
              <a:t>Cevap : </a:t>
            </a:r>
          </a:p>
          <a:p>
            <a:pPr marL="0" indent="0">
              <a:buNone/>
            </a:pPr>
            <a:r>
              <a:rPr lang="tr-TR" sz="4400" b="1" dirty="0" smtClean="0"/>
              <a:t>EK-2</a:t>
            </a:r>
            <a:r>
              <a:rPr lang="tr-TR" sz="4400" dirty="0" smtClean="0"/>
              <a:t> uyum programından </a:t>
            </a:r>
            <a:r>
              <a:rPr lang="tr-TR" sz="4400" b="1" dirty="0" smtClean="0">
                <a:solidFill>
                  <a:srgbClr val="FF0000"/>
                </a:solidFill>
              </a:rPr>
              <a:t>muaf tutulacaklar</a:t>
            </a:r>
            <a:r>
              <a:rPr lang="tr-TR" sz="4400" b="1" dirty="0" smtClean="0"/>
              <a:t>dır.</a:t>
            </a:r>
            <a:endParaRPr lang="tr-TR" sz="4400" b="1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50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861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7826" y="1825625"/>
            <a:ext cx="6983896" cy="4351338"/>
          </a:xfrm>
        </p:spPr>
        <p:txBody>
          <a:bodyPr>
            <a:normAutofit/>
          </a:bodyPr>
          <a:lstStyle/>
          <a:p>
            <a:r>
              <a:rPr lang="tr-TR" sz="4400" b="1" dirty="0" smtClean="0"/>
              <a:t>Soru :</a:t>
            </a:r>
            <a:r>
              <a:rPr lang="tr-TR" sz="4400" dirty="0" smtClean="0"/>
              <a:t> </a:t>
            </a:r>
          </a:p>
          <a:p>
            <a:pPr marL="0" indent="0">
              <a:buNone/>
            </a:pPr>
            <a:r>
              <a:rPr lang="tr-TR" sz="4400" b="1" dirty="0" smtClean="0">
                <a:solidFill>
                  <a:srgbClr val="FF0000"/>
                </a:solidFill>
              </a:rPr>
              <a:t>Özel Öğretim Kurumlarında</a:t>
            </a:r>
            <a:r>
              <a:rPr lang="tr-TR" sz="4400" dirty="0" smtClean="0"/>
              <a:t> Adaylığı kaldırılan uyum programında eksik olan öğretmenler için süreç nasıl işleyecek?</a:t>
            </a:r>
            <a:endParaRPr lang="tr-TR" sz="4400" b="1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51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005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21564" y="1825625"/>
            <a:ext cx="6904383" cy="4351338"/>
          </a:xfrm>
        </p:spPr>
        <p:txBody>
          <a:bodyPr>
            <a:normAutofit lnSpcReduction="10000"/>
          </a:bodyPr>
          <a:lstStyle/>
          <a:p>
            <a:r>
              <a:rPr lang="tr-TR" sz="4400" b="1" dirty="0" smtClean="0"/>
              <a:t>Cevap:</a:t>
            </a:r>
            <a:r>
              <a:rPr lang="tr-TR" sz="3500" b="1" dirty="0" smtClean="0"/>
              <a:t> </a:t>
            </a:r>
            <a:r>
              <a:rPr lang="tr-TR" sz="3500" b="1" dirty="0" smtClean="0">
                <a:solidFill>
                  <a:srgbClr val="FF0000"/>
                </a:solidFill>
              </a:rPr>
              <a:t>EK-5</a:t>
            </a:r>
            <a:r>
              <a:rPr lang="tr-TR" sz="3500" dirty="0" smtClean="0"/>
              <a:t> denklik tablosuna göre eksik eğitimlerini hizmet içi eğitim faaliyetlerine başvuruda bulunarak tamamlamaları, hiç eğitim almamış olan öğretmenlerin ise güncellenen </a:t>
            </a:r>
            <a:r>
              <a:rPr lang="tr-TR" sz="3500" b="1" dirty="0" smtClean="0">
                <a:solidFill>
                  <a:srgbClr val="FF0000"/>
                </a:solidFill>
              </a:rPr>
              <a:t>EK-2</a:t>
            </a:r>
            <a:r>
              <a:rPr lang="tr-TR" sz="3500" dirty="0" smtClean="0"/>
              <a:t> programı doğrultusunda hizmet içi eğitim faaliyetlerine başvuruda bulunmaları gerekmektedir.</a:t>
            </a:r>
            <a:endParaRPr lang="tr-TR" sz="35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52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740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974574" y="1825625"/>
            <a:ext cx="6546574" cy="42173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400" b="1" dirty="0" smtClean="0"/>
              <a:t>Soru :</a:t>
            </a:r>
            <a:r>
              <a:rPr lang="tr-TR" sz="4400" dirty="0" smtClean="0"/>
              <a:t> </a:t>
            </a:r>
            <a:r>
              <a:rPr lang="tr-TR" sz="4400" b="1" dirty="0" smtClean="0">
                <a:solidFill>
                  <a:srgbClr val="FF0000"/>
                </a:solidFill>
              </a:rPr>
              <a:t>Seminer ve Kurs Bitiminde Ne Yapılacak?</a:t>
            </a:r>
            <a:endParaRPr lang="tr-TR" sz="4400" b="1" dirty="0">
              <a:solidFill>
                <a:srgbClr val="FF000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53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487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4538869" y="901148"/>
            <a:ext cx="2226365" cy="124570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000" dirty="0" smtClean="0"/>
              <a:t>Aday Öğretmen</a:t>
            </a:r>
            <a:endParaRPr lang="tr-TR" sz="3000" dirty="0"/>
          </a:p>
        </p:txBody>
      </p:sp>
      <p:sp>
        <p:nvSpPr>
          <p:cNvPr id="6" name="Dikdörtgen 5"/>
          <p:cNvSpPr/>
          <p:nvPr/>
        </p:nvSpPr>
        <p:spPr>
          <a:xfrm>
            <a:off x="3644346" y="3120886"/>
            <a:ext cx="4015409" cy="35449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000" b="1" dirty="0" smtClean="0">
                <a:solidFill>
                  <a:srgbClr val="FF0000"/>
                </a:solidFill>
              </a:rPr>
              <a:t>Tamamlanan Seminer veya başarılı olan kurs bitiminde, sistemden alınacak </a:t>
            </a:r>
            <a:r>
              <a:rPr lang="tr-TR" sz="3000" b="1" dirty="0" smtClean="0">
                <a:solidFill>
                  <a:schemeClr val="tx1"/>
                </a:solidFill>
              </a:rPr>
              <a:t>«Seminer ve Başarı» </a:t>
            </a:r>
            <a:r>
              <a:rPr lang="tr-TR" sz="3000" b="1" dirty="0" smtClean="0">
                <a:solidFill>
                  <a:srgbClr val="FF0000"/>
                </a:solidFill>
              </a:rPr>
              <a:t>belgelerinin </a:t>
            </a:r>
            <a:r>
              <a:rPr lang="tr-TR" sz="3000" b="1" smtClean="0">
                <a:solidFill>
                  <a:srgbClr val="FF0000"/>
                </a:solidFill>
              </a:rPr>
              <a:t>çıktıları alınarak </a:t>
            </a:r>
            <a:r>
              <a:rPr lang="tr-TR" sz="3000" b="1" dirty="0" smtClean="0">
                <a:solidFill>
                  <a:srgbClr val="FF0000"/>
                </a:solidFill>
              </a:rPr>
              <a:t>okul yönetimine teslim edilecektir.</a:t>
            </a:r>
            <a:endParaRPr lang="tr-TR" sz="3000" b="1" dirty="0">
              <a:solidFill>
                <a:srgbClr val="FF0000"/>
              </a:solidFill>
            </a:endParaRPr>
          </a:p>
        </p:txBody>
      </p:sp>
      <p:sp>
        <p:nvSpPr>
          <p:cNvPr id="7" name="Aşağı Ok 6"/>
          <p:cNvSpPr/>
          <p:nvPr/>
        </p:nvSpPr>
        <p:spPr>
          <a:xfrm>
            <a:off x="5274364" y="2146853"/>
            <a:ext cx="755374" cy="9740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54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423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4717773" y="1205947"/>
            <a:ext cx="1961322" cy="11264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500" b="1" dirty="0" smtClean="0"/>
              <a:t>Okul Müdürü</a:t>
            </a:r>
            <a:endParaRPr lang="tr-TR" sz="2500" b="1" dirty="0"/>
          </a:p>
        </p:txBody>
      </p:sp>
      <p:sp>
        <p:nvSpPr>
          <p:cNvPr id="5" name="Dikdörtgen 4"/>
          <p:cNvSpPr/>
          <p:nvPr/>
        </p:nvSpPr>
        <p:spPr>
          <a:xfrm>
            <a:off x="3352801" y="3074504"/>
            <a:ext cx="4691269" cy="25841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000" b="1" dirty="0" smtClean="0">
                <a:solidFill>
                  <a:srgbClr val="FF0000"/>
                </a:solidFill>
              </a:rPr>
              <a:t>MEBBİS üzerinden </a:t>
            </a:r>
            <a:r>
              <a:rPr lang="tr-TR" sz="3000" b="1" dirty="0" smtClean="0">
                <a:solidFill>
                  <a:schemeClr val="tx1"/>
                </a:solidFill>
              </a:rPr>
              <a:t>«Yetiştirme Süreci Form Girişi» </a:t>
            </a:r>
            <a:r>
              <a:rPr lang="tr-TR" sz="3000" b="1" dirty="0" smtClean="0">
                <a:solidFill>
                  <a:srgbClr val="FF0000"/>
                </a:solidFill>
              </a:rPr>
              <a:t>bölümüne gerekli, kayıt yapılacak, çıktılara ilişkin arşivleme yapılacaktır.</a:t>
            </a:r>
            <a:endParaRPr lang="tr-TR" sz="3000" b="1" dirty="0">
              <a:solidFill>
                <a:srgbClr val="FF0000"/>
              </a:solidFill>
            </a:endParaRPr>
          </a:p>
        </p:txBody>
      </p:sp>
      <p:sp>
        <p:nvSpPr>
          <p:cNvPr id="6" name="Aşağı Ok 5"/>
          <p:cNvSpPr/>
          <p:nvPr/>
        </p:nvSpPr>
        <p:spPr>
          <a:xfrm>
            <a:off x="5466521" y="2332382"/>
            <a:ext cx="463827" cy="7156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55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733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48070" y="1825625"/>
            <a:ext cx="6851373" cy="3660775"/>
          </a:xfrm>
        </p:spPr>
        <p:txBody>
          <a:bodyPr/>
          <a:lstStyle/>
          <a:p>
            <a:pPr marL="0" indent="0">
              <a:buNone/>
            </a:pPr>
            <a:r>
              <a:rPr lang="tr-TR" sz="4400" b="1" dirty="0" smtClean="0"/>
              <a:t>Soru :</a:t>
            </a:r>
            <a:r>
              <a:rPr lang="tr-TR" sz="4400" dirty="0" smtClean="0"/>
              <a:t> </a:t>
            </a:r>
          </a:p>
          <a:p>
            <a:pPr marL="0" indent="0">
              <a:buNone/>
            </a:pPr>
            <a:r>
              <a:rPr lang="tr-TR" sz="4400" b="1" dirty="0" smtClean="0">
                <a:solidFill>
                  <a:srgbClr val="FF0000"/>
                </a:solidFill>
              </a:rPr>
              <a:t>Kimler Hangi Formları Düzenleyecek?</a:t>
            </a:r>
            <a:endParaRPr lang="tr-TR" sz="4400" b="1" dirty="0">
              <a:solidFill>
                <a:srgbClr val="FF000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56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065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2054086" y="1510746"/>
            <a:ext cx="2054087" cy="100716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000" b="1" dirty="0" smtClean="0"/>
              <a:t>Form 1</a:t>
            </a:r>
            <a:endParaRPr lang="tr-TR" sz="3000" b="1" dirty="0"/>
          </a:p>
        </p:txBody>
      </p:sp>
      <p:sp>
        <p:nvSpPr>
          <p:cNvPr id="5" name="Yuvarlatılmış Dikdörtgen 4"/>
          <p:cNvSpPr/>
          <p:nvPr/>
        </p:nvSpPr>
        <p:spPr>
          <a:xfrm>
            <a:off x="6208642" y="1510744"/>
            <a:ext cx="2922106" cy="100716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000" b="1" dirty="0" smtClean="0">
                <a:solidFill>
                  <a:srgbClr val="FF0000"/>
                </a:solidFill>
              </a:rPr>
              <a:t>Aday Öğretmen</a:t>
            </a:r>
            <a:endParaRPr lang="tr-TR" sz="3000" b="1" dirty="0">
              <a:solidFill>
                <a:srgbClr val="FF0000"/>
              </a:solidFill>
            </a:endParaRPr>
          </a:p>
        </p:txBody>
      </p:sp>
      <p:sp>
        <p:nvSpPr>
          <p:cNvPr id="6" name="Sağ Ok 5"/>
          <p:cNvSpPr/>
          <p:nvPr/>
        </p:nvSpPr>
        <p:spPr>
          <a:xfrm>
            <a:off x="4108173" y="1762536"/>
            <a:ext cx="2100469" cy="5035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Yuvarlatılmış Dikdörtgen 7"/>
          <p:cNvSpPr/>
          <p:nvPr/>
        </p:nvSpPr>
        <p:spPr>
          <a:xfrm>
            <a:off x="2054086" y="3054624"/>
            <a:ext cx="2054087" cy="100716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000" b="1" dirty="0" smtClean="0"/>
              <a:t>Form 2</a:t>
            </a:r>
            <a:endParaRPr lang="tr-TR" sz="3000" b="1" dirty="0"/>
          </a:p>
        </p:txBody>
      </p:sp>
      <p:sp>
        <p:nvSpPr>
          <p:cNvPr id="9" name="Sağ Ok 8"/>
          <p:cNvSpPr/>
          <p:nvPr/>
        </p:nvSpPr>
        <p:spPr>
          <a:xfrm>
            <a:off x="4108173" y="3306414"/>
            <a:ext cx="2100469" cy="5035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Yuvarlatılmış Dikdörtgen 9"/>
          <p:cNvSpPr/>
          <p:nvPr/>
        </p:nvSpPr>
        <p:spPr>
          <a:xfrm>
            <a:off x="6162260" y="3054624"/>
            <a:ext cx="2922106" cy="100716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000" b="1" dirty="0" smtClean="0">
                <a:solidFill>
                  <a:srgbClr val="FF0000"/>
                </a:solidFill>
              </a:rPr>
              <a:t>Danışman Öğretmen</a:t>
            </a:r>
            <a:endParaRPr lang="tr-TR" sz="3000" b="1" dirty="0">
              <a:solidFill>
                <a:srgbClr val="FF0000"/>
              </a:solidFill>
            </a:endParaRPr>
          </a:p>
        </p:txBody>
      </p:sp>
      <p:sp>
        <p:nvSpPr>
          <p:cNvPr id="11" name="Yuvarlatılmış Dikdörtgen 10"/>
          <p:cNvSpPr/>
          <p:nvPr/>
        </p:nvSpPr>
        <p:spPr>
          <a:xfrm>
            <a:off x="2073963" y="5565910"/>
            <a:ext cx="2054087" cy="100716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000" b="1" dirty="0" smtClean="0"/>
              <a:t>Form 3</a:t>
            </a:r>
            <a:endParaRPr lang="tr-TR" sz="3000" b="1" dirty="0"/>
          </a:p>
        </p:txBody>
      </p:sp>
      <p:sp>
        <p:nvSpPr>
          <p:cNvPr id="12" name="Yuvarlatılmış Dikdörtgen 11"/>
          <p:cNvSpPr/>
          <p:nvPr/>
        </p:nvSpPr>
        <p:spPr>
          <a:xfrm>
            <a:off x="6208642" y="4452729"/>
            <a:ext cx="2922106" cy="100716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000" b="1" dirty="0" smtClean="0">
                <a:solidFill>
                  <a:srgbClr val="FF0000"/>
                </a:solidFill>
              </a:rPr>
              <a:t>Okul Müdürü</a:t>
            </a:r>
            <a:endParaRPr lang="tr-TR" sz="3000" b="1" dirty="0">
              <a:solidFill>
                <a:srgbClr val="FF0000"/>
              </a:solidFill>
            </a:endParaRPr>
          </a:p>
        </p:txBody>
      </p:sp>
      <p:sp>
        <p:nvSpPr>
          <p:cNvPr id="13" name="Yuvarlatılmış Dikdörtgen 12"/>
          <p:cNvSpPr/>
          <p:nvPr/>
        </p:nvSpPr>
        <p:spPr>
          <a:xfrm>
            <a:off x="6208642" y="5850835"/>
            <a:ext cx="2922106" cy="100716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000" b="1" dirty="0" smtClean="0">
                <a:solidFill>
                  <a:srgbClr val="FF0000"/>
                </a:solidFill>
              </a:rPr>
              <a:t>Danışman Öğretmen</a:t>
            </a:r>
            <a:endParaRPr lang="tr-TR" sz="3000" b="1" dirty="0">
              <a:solidFill>
                <a:srgbClr val="FF0000"/>
              </a:solidFill>
            </a:endParaRPr>
          </a:p>
        </p:txBody>
      </p:sp>
      <p:sp>
        <p:nvSpPr>
          <p:cNvPr id="15" name="Bükülü Ok 14"/>
          <p:cNvSpPr/>
          <p:nvPr/>
        </p:nvSpPr>
        <p:spPr>
          <a:xfrm>
            <a:off x="4128050" y="4757530"/>
            <a:ext cx="2034210" cy="993913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20" name="Sağ Ok 19"/>
          <p:cNvSpPr/>
          <p:nvPr/>
        </p:nvSpPr>
        <p:spPr>
          <a:xfrm>
            <a:off x="4128050" y="6142384"/>
            <a:ext cx="2100469" cy="5035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57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55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7826" y="1825625"/>
            <a:ext cx="6917635" cy="3753540"/>
          </a:xfrm>
        </p:spPr>
        <p:txBody>
          <a:bodyPr/>
          <a:lstStyle/>
          <a:p>
            <a:pPr marL="0" indent="0">
              <a:buNone/>
            </a:pPr>
            <a:r>
              <a:rPr lang="tr-TR" sz="4400" b="1" dirty="0" smtClean="0"/>
              <a:t>Soru : </a:t>
            </a:r>
          </a:p>
          <a:p>
            <a:pPr marL="0" indent="0">
              <a:buNone/>
            </a:pPr>
            <a:r>
              <a:rPr lang="tr-TR" sz="4400" b="1" dirty="0" smtClean="0">
                <a:solidFill>
                  <a:srgbClr val="FF0000"/>
                </a:solidFill>
              </a:rPr>
              <a:t>Süreç Boyunca Kimler Dosya Oluşturacak?</a:t>
            </a:r>
            <a:endParaRPr lang="tr-TR" sz="4400" b="1" dirty="0">
              <a:solidFill>
                <a:srgbClr val="FF000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58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132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351722" y="1139687"/>
            <a:ext cx="2186608" cy="10734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000" b="1" dirty="0" smtClean="0">
                <a:solidFill>
                  <a:srgbClr val="FF0000"/>
                </a:solidFill>
              </a:rPr>
              <a:t>Okul Müdürü</a:t>
            </a:r>
            <a:endParaRPr lang="tr-TR" sz="3000" b="1" dirty="0">
              <a:solidFill>
                <a:srgbClr val="FF0000"/>
              </a:solidFill>
            </a:endParaRPr>
          </a:p>
        </p:txBody>
      </p:sp>
      <p:sp>
        <p:nvSpPr>
          <p:cNvPr id="5" name="Yuvarlatılmış Dikdörtgen 4"/>
          <p:cNvSpPr/>
          <p:nvPr/>
        </p:nvSpPr>
        <p:spPr>
          <a:xfrm>
            <a:off x="1133060" y="3485322"/>
            <a:ext cx="2623931" cy="258417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500" b="1" dirty="0" smtClean="0">
                <a:solidFill>
                  <a:srgbClr val="FF0000"/>
                </a:solidFill>
              </a:rPr>
              <a:t>Adaya İlişkin her türlü yazışma, bilgi ve belgeler.</a:t>
            </a:r>
            <a:endParaRPr lang="tr-TR" sz="2500" b="1" dirty="0">
              <a:solidFill>
                <a:srgbClr val="FF0000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4552122" y="1139687"/>
            <a:ext cx="2186608" cy="10734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000" b="1" dirty="0" smtClean="0">
                <a:solidFill>
                  <a:srgbClr val="FF0000"/>
                </a:solidFill>
              </a:rPr>
              <a:t>Danışman Öğretmen</a:t>
            </a:r>
            <a:endParaRPr lang="tr-TR" sz="3000" b="1" dirty="0">
              <a:solidFill>
                <a:srgbClr val="FF0000"/>
              </a:solidFill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7752522" y="1139687"/>
            <a:ext cx="2186608" cy="10734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000" b="1" dirty="0" smtClean="0">
                <a:solidFill>
                  <a:srgbClr val="FF0000"/>
                </a:solidFill>
              </a:rPr>
              <a:t>Aday Öğretmen</a:t>
            </a:r>
            <a:endParaRPr lang="tr-TR" sz="3000" b="1" dirty="0">
              <a:solidFill>
                <a:srgbClr val="FF0000"/>
              </a:solidFill>
            </a:endParaRPr>
          </a:p>
        </p:txBody>
      </p:sp>
      <p:sp>
        <p:nvSpPr>
          <p:cNvPr id="8" name="Yuvarlatılmış Dikdörtgen 7"/>
          <p:cNvSpPr/>
          <p:nvPr/>
        </p:nvSpPr>
        <p:spPr>
          <a:xfrm>
            <a:off x="4367519" y="3485322"/>
            <a:ext cx="2915478" cy="258417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500" b="1" dirty="0" smtClean="0">
                <a:solidFill>
                  <a:srgbClr val="FF0000"/>
                </a:solidFill>
              </a:rPr>
              <a:t>Görevlendirmeye ilişkin her türlü yazışmalar, performans tutanaklar, değerlendirme formu</a:t>
            </a:r>
          </a:p>
        </p:txBody>
      </p:sp>
      <p:sp>
        <p:nvSpPr>
          <p:cNvPr id="9" name="Yuvarlatılmış Dikdörtgen 8"/>
          <p:cNvSpPr/>
          <p:nvPr/>
        </p:nvSpPr>
        <p:spPr>
          <a:xfrm>
            <a:off x="7577394" y="3485320"/>
            <a:ext cx="2703444" cy="258417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500" b="1" dirty="0" smtClean="0">
                <a:solidFill>
                  <a:srgbClr val="FF0000"/>
                </a:solidFill>
              </a:rPr>
              <a:t>Kendini ilgilendiren her türlü yazışmalar, ders planları, ders materyalleri vb.</a:t>
            </a:r>
            <a:endParaRPr lang="tr-TR" sz="2500" b="1" dirty="0">
              <a:solidFill>
                <a:srgbClr val="FF0000"/>
              </a:solidFill>
            </a:endParaRPr>
          </a:p>
        </p:txBody>
      </p:sp>
      <p:sp>
        <p:nvSpPr>
          <p:cNvPr id="10" name="Aşağı Ok 9"/>
          <p:cNvSpPr/>
          <p:nvPr/>
        </p:nvSpPr>
        <p:spPr>
          <a:xfrm>
            <a:off x="2202709" y="2213112"/>
            <a:ext cx="484632" cy="12722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Aşağı Ok 10"/>
          <p:cNvSpPr/>
          <p:nvPr/>
        </p:nvSpPr>
        <p:spPr>
          <a:xfrm>
            <a:off x="5403110" y="2213111"/>
            <a:ext cx="484632" cy="12722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Aşağı Ok 11"/>
          <p:cNvSpPr/>
          <p:nvPr/>
        </p:nvSpPr>
        <p:spPr>
          <a:xfrm>
            <a:off x="8663145" y="2213111"/>
            <a:ext cx="484632" cy="12722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59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767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48071" y="1825625"/>
            <a:ext cx="7951304" cy="4351338"/>
          </a:xfrm>
        </p:spPr>
        <p:txBody>
          <a:bodyPr>
            <a:noAutofit/>
          </a:bodyPr>
          <a:lstStyle/>
          <a:p>
            <a:r>
              <a:rPr lang="tr-TR" sz="4800" b="1" dirty="0" smtClean="0">
                <a:solidFill>
                  <a:srgbClr val="FF0000"/>
                </a:solidFill>
              </a:rPr>
              <a:t>Ulusal ve Uluslararası Mesleki Gelişim Programları </a:t>
            </a:r>
            <a:r>
              <a:rPr lang="tr-TR" sz="4800" dirty="0" smtClean="0"/>
              <a:t>ise aday öğretmen yetiştirme programı </a:t>
            </a:r>
            <a:r>
              <a:rPr lang="tr-TR" sz="4800" b="1" dirty="0" smtClean="0"/>
              <a:t>Eğitim Kuralları</a:t>
            </a:r>
            <a:r>
              <a:rPr lang="tr-TR" sz="4800" dirty="0" smtClean="0"/>
              <a:t> adı altında çevrim içi olarak açılmıştır.</a:t>
            </a:r>
            <a:endParaRPr lang="tr-TR" sz="48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310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95061" y="1457739"/>
            <a:ext cx="7500730" cy="47707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4400" b="1" dirty="0" smtClean="0"/>
              <a:t>NOT: </a:t>
            </a:r>
            <a:r>
              <a:rPr lang="tr-TR" sz="4400" dirty="0" smtClean="0"/>
              <a:t>Adaylık Yetiştirme sürecinde : </a:t>
            </a:r>
            <a:r>
              <a:rPr lang="tr-TR" sz="4400" b="1" dirty="0" smtClean="0">
                <a:solidFill>
                  <a:srgbClr val="FF0000"/>
                </a:solidFill>
              </a:rPr>
              <a:t>EK-1,EK-2, EK-3/Form 1, EK-3/Form 2, EK-3/Form 3, EK-4, EK-5</a:t>
            </a:r>
            <a:r>
              <a:rPr lang="tr-TR" sz="4400" dirty="0" smtClean="0">
                <a:solidFill>
                  <a:srgbClr val="FF0000"/>
                </a:solidFill>
              </a:rPr>
              <a:t> </a:t>
            </a:r>
            <a:r>
              <a:rPr lang="tr-TR" sz="4400" dirty="0" smtClean="0"/>
              <a:t>formlarını yeniden gözden geçirilmesi, sürecin daha sağlıklı yürütülmesine katkı sağlayacaktır.</a:t>
            </a:r>
            <a:endParaRPr lang="tr-TR" sz="4400" b="1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60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798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934817" y="1825625"/>
            <a:ext cx="8030818" cy="4351338"/>
          </a:xfrm>
        </p:spPr>
        <p:txBody>
          <a:bodyPr>
            <a:normAutofit/>
          </a:bodyPr>
          <a:lstStyle/>
          <a:p>
            <a:r>
              <a:rPr lang="tr-TR" sz="4800" b="1" dirty="0" smtClean="0"/>
              <a:t>Soru: </a:t>
            </a:r>
          </a:p>
          <a:p>
            <a:pPr marL="0" indent="0">
              <a:buNone/>
            </a:pPr>
            <a:r>
              <a:rPr lang="tr-TR" sz="4800" b="1" dirty="0" smtClean="0">
                <a:solidFill>
                  <a:srgbClr val="FF0000"/>
                </a:solidFill>
              </a:rPr>
              <a:t>Adaylık Eğitimine Kimler Katılabilecek?</a:t>
            </a:r>
            <a:endParaRPr lang="tr-TR" sz="4800" b="1" dirty="0">
              <a:solidFill>
                <a:srgbClr val="FF0000"/>
              </a:solidFill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0317" y="3364027"/>
            <a:ext cx="2720935" cy="3493973"/>
          </a:xfrm>
          <a:prstGeom prst="rect">
            <a:avLst/>
          </a:prstGeom>
        </p:spPr>
      </p:pic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975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34816" y="1825625"/>
            <a:ext cx="7938053" cy="4351338"/>
          </a:xfrm>
        </p:spPr>
        <p:txBody>
          <a:bodyPr>
            <a:noAutofit/>
          </a:bodyPr>
          <a:lstStyle/>
          <a:p>
            <a:r>
              <a:rPr lang="tr-TR" sz="4400" b="1" dirty="0" smtClean="0"/>
              <a:t>Cevap :</a:t>
            </a:r>
          </a:p>
          <a:p>
            <a:pPr marL="0" indent="0">
              <a:buNone/>
            </a:pPr>
            <a:r>
              <a:rPr lang="tr-TR" sz="4400" dirty="0" smtClean="0"/>
              <a:t>Bakanlığımızca </a:t>
            </a:r>
            <a:r>
              <a:rPr lang="tr-TR" sz="4400" b="1" dirty="0" smtClean="0">
                <a:solidFill>
                  <a:srgbClr val="FF0000"/>
                </a:solidFill>
              </a:rPr>
              <a:t>01 Ocak 2021 </a:t>
            </a:r>
            <a:r>
              <a:rPr lang="tr-TR" sz="4400" dirty="0" smtClean="0"/>
              <a:t>tarihi itibari ile ataması yapılan ve göreve başlayan aday öğretmenler ile bu tarihten önce ataması yapılan ve göreve başlayanlardan </a:t>
            </a:r>
            <a:r>
              <a:rPr lang="tr-TR" sz="4400" dirty="0" smtClean="0">
                <a:solidFill>
                  <a:srgbClr val="FF0000"/>
                </a:solidFill>
              </a:rPr>
              <a:t>+</a:t>
            </a:r>
            <a:endParaRPr lang="tr-TR" sz="4400" dirty="0">
              <a:solidFill>
                <a:srgbClr val="FF000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388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21564" y="1825625"/>
            <a:ext cx="816333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400" dirty="0" smtClean="0"/>
              <a:t>Daha önce adaylık eğitimine hiç katılmayan aday öğretmenlerin adaylık kaldırma sınavına hiç katılmamış, aday öğretmenler EK-1 program doğrultusunda merkezi olarak düzenlenen </a:t>
            </a:r>
            <a:r>
              <a:rPr lang="tr-TR" sz="4400" dirty="0" smtClean="0">
                <a:solidFill>
                  <a:srgbClr val="FF0000"/>
                </a:solidFill>
              </a:rPr>
              <a:t>+</a:t>
            </a:r>
            <a:endParaRPr lang="tr-TR" sz="4400" dirty="0">
              <a:solidFill>
                <a:srgbClr val="FF000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88BD-6DFD-43E6-8F81-12971F1B5B87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278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1034</Words>
  <Application>Microsoft Office PowerPoint</Application>
  <PresentationFormat>Geniş ekran</PresentationFormat>
  <Paragraphs>186</Paragraphs>
  <Slides>60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60</vt:i4>
      </vt:variant>
    </vt:vector>
  </HeadingPairs>
  <TitlesOfParts>
    <vt:vector size="66" baseType="lpstr">
      <vt:lpstr>Arial</vt:lpstr>
      <vt:lpstr>Calibri</vt:lpstr>
      <vt:lpstr>Calibri Light</vt:lpstr>
      <vt:lpstr>Times New Roman</vt:lpstr>
      <vt:lpstr>Wingdings</vt:lpstr>
      <vt:lpstr>Office Teması</vt:lpstr>
      <vt:lpstr>Bartın İl Milli Eğitim Müdürlüğü</vt:lpstr>
      <vt:lpstr>Soru:  Adaylık Eğitimi Nasıl Düzenlenecektir?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Uzaktan Hizmet İçi Eğitim Şeması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User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TOSHIBA</dc:creator>
  <cp:lastModifiedBy>D.CanUNAL</cp:lastModifiedBy>
  <cp:revision>153</cp:revision>
  <dcterms:created xsi:type="dcterms:W3CDTF">2021-01-12T19:57:12Z</dcterms:created>
  <dcterms:modified xsi:type="dcterms:W3CDTF">2021-01-20T13:22:04Z</dcterms:modified>
</cp:coreProperties>
</file>