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6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8" r:id="rId26"/>
    <p:sldId id="289" r:id="rId27"/>
    <p:sldId id="290" r:id="rId28"/>
    <p:sldId id="292" r:id="rId29"/>
    <p:sldId id="293" r:id="rId30"/>
    <p:sldId id="296" r:id="rId31"/>
    <p:sldId id="297" r:id="rId32"/>
    <p:sldId id="299" r:id="rId33"/>
    <p:sldId id="300" r:id="rId34"/>
    <p:sldId id="301" r:id="rId35"/>
    <p:sldId id="302" r:id="rId36"/>
    <p:sldId id="311" r:id="rId37"/>
    <p:sldId id="314" r:id="rId38"/>
    <p:sldId id="316" r:id="rId39"/>
    <p:sldId id="319" r:id="rId40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5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91454" y="117475"/>
            <a:ext cx="160909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39970" y="628650"/>
            <a:ext cx="2512059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4232" y="1936750"/>
            <a:ext cx="5169534" cy="3523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temizyarinlar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dTxa-MHTWo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1600" y="1905000"/>
            <a:ext cx="9722673" cy="4495800"/>
            <a:chOff x="2550073" y="2255537"/>
            <a:chExt cx="7279005" cy="32016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0073" y="2255537"/>
              <a:ext cx="7278543" cy="32016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019" y="2405380"/>
              <a:ext cx="6791959" cy="27152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96360" y="1125240"/>
            <a:ext cx="1461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62033"/>
                </a:solidFill>
              </a:rPr>
              <a:t>1. </a:t>
            </a:r>
            <a:r>
              <a:rPr spc="-15" dirty="0">
                <a:solidFill>
                  <a:srgbClr val="162033"/>
                </a:solidFill>
              </a:rPr>
              <a:t>BÖLÜM </a:t>
            </a:r>
            <a:r>
              <a:rPr spc="-10" dirty="0">
                <a:solidFill>
                  <a:srgbClr val="162033"/>
                </a:solidFill>
              </a:rPr>
              <a:t> Proje</a:t>
            </a:r>
            <a:r>
              <a:rPr spc="-80" dirty="0">
                <a:solidFill>
                  <a:srgbClr val="162033"/>
                </a:solidFill>
              </a:rPr>
              <a:t> </a:t>
            </a:r>
            <a:r>
              <a:rPr spc="-5" dirty="0">
                <a:solidFill>
                  <a:srgbClr val="162033"/>
                </a:solidFill>
              </a:rPr>
              <a:t>Hakkında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04559" y="1849120"/>
            <a:ext cx="990600" cy="599440"/>
            <a:chOff x="6004559" y="1849120"/>
            <a:chExt cx="990600" cy="599440"/>
          </a:xfrm>
        </p:grpSpPr>
        <p:sp>
          <p:nvSpPr>
            <p:cNvPr id="3" name="object 3"/>
            <p:cNvSpPr/>
            <p:nvPr/>
          </p:nvSpPr>
          <p:spPr>
            <a:xfrm>
              <a:off x="6010909" y="1855470"/>
              <a:ext cx="977900" cy="586740"/>
            </a:xfrm>
            <a:custGeom>
              <a:avLst/>
              <a:gdLst/>
              <a:ahLst/>
              <a:cxnLst/>
              <a:rect l="l" t="t" r="r" b="b"/>
              <a:pathLst>
                <a:path w="977900" h="586739">
                  <a:moveTo>
                    <a:pt x="977899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115062" y="485647"/>
                  </a:lnTo>
                  <a:lnTo>
                    <a:pt x="115062" y="132079"/>
                  </a:lnTo>
                  <a:lnTo>
                    <a:pt x="623696" y="116077"/>
                  </a:lnTo>
                  <a:lnTo>
                    <a:pt x="97789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10909" y="1855470"/>
              <a:ext cx="977900" cy="586740"/>
            </a:xfrm>
            <a:custGeom>
              <a:avLst/>
              <a:gdLst/>
              <a:ahLst/>
              <a:cxnLst/>
              <a:rect l="l" t="t" r="r" b="b"/>
              <a:pathLst>
                <a:path w="977900" h="586739">
                  <a:moveTo>
                    <a:pt x="0" y="0"/>
                  </a:moveTo>
                  <a:lnTo>
                    <a:pt x="977899" y="0"/>
                  </a:lnTo>
                  <a:lnTo>
                    <a:pt x="623696" y="116077"/>
                  </a:lnTo>
                  <a:lnTo>
                    <a:pt x="115062" y="132079"/>
                  </a:lnTo>
                  <a:lnTo>
                    <a:pt x="115062" y="485647"/>
                  </a:lnTo>
                  <a:lnTo>
                    <a:pt x="0" y="5867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439400" y="4596154"/>
            <a:ext cx="988060" cy="599440"/>
            <a:chOff x="10200640" y="4376420"/>
            <a:chExt cx="988060" cy="599440"/>
          </a:xfrm>
        </p:grpSpPr>
        <p:sp>
          <p:nvSpPr>
            <p:cNvPr id="6" name="object 6"/>
            <p:cNvSpPr/>
            <p:nvPr/>
          </p:nvSpPr>
          <p:spPr>
            <a:xfrm>
              <a:off x="10206990" y="438277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59" h="586739">
                  <a:moveTo>
                    <a:pt x="975359" y="0"/>
                  </a:moveTo>
                  <a:lnTo>
                    <a:pt x="860551" y="101091"/>
                  </a:lnTo>
                  <a:lnTo>
                    <a:pt x="860551" y="454659"/>
                  </a:lnTo>
                  <a:lnTo>
                    <a:pt x="353313" y="470661"/>
                  </a:lnTo>
                  <a:lnTo>
                    <a:pt x="0" y="586739"/>
                  </a:lnTo>
                  <a:lnTo>
                    <a:pt x="975359" y="586739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06990" y="438277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59" h="586739">
                  <a:moveTo>
                    <a:pt x="975359" y="586739"/>
                  </a:moveTo>
                  <a:lnTo>
                    <a:pt x="0" y="586739"/>
                  </a:lnTo>
                  <a:lnTo>
                    <a:pt x="353313" y="470661"/>
                  </a:lnTo>
                  <a:lnTo>
                    <a:pt x="860551" y="454659"/>
                  </a:lnTo>
                  <a:lnTo>
                    <a:pt x="860551" y="101091"/>
                  </a:lnTo>
                  <a:lnTo>
                    <a:pt x="975359" y="0"/>
                  </a:lnTo>
                  <a:lnTo>
                    <a:pt x="975359" y="58673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6400364" cy="6705168"/>
            <a:chOff x="0" y="0"/>
            <a:chExt cx="5613653" cy="5933693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5114" y="2134594"/>
              <a:ext cx="2720629" cy="24285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1900" y="2151379"/>
              <a:ext cx="2631440" cy="23393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30312" y="2149729"/>
              <a:ext cx="2634615" cy="2342515"/>
            </a:xfrm>
            <a:custGeom>
              <a:avLst/>
              <a:gdLst/>
              <a:ahLst/>
              <a:cxnLst/>
              <a:rect l="l" t="t" r="r" b="b"/>
              <a:pathLst>
                <a:path w="2634615" h="2342515">
                  <a:moveTo>
                    <a:pt x="0" y="2342515"/>
                  </a:moveTo>
                  <a:lnTo>
                    <a:pt x="2634615" y="2342515"/>
                  </a:lnTo>
                  <a:lnTo>
                    <a:pt x="2634615" y="0"/>
                  </a:lnTo>
                  <a:lnTo>
                    <a:pt x="0" y="0"/>
                  </a:lnTo>
                  <a:lnTo>
                    <a:pt x="0" y="23425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5739" y="3637279"/>
              <a:ext cx="2867914" cy="22964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6220" y="3667759"/>
              <a:ext cx="2755900" cy="21844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74569" y="3666172"/>
              <a:ext cx="2759075" cy="2187575"/>
            </a:xfrm>
            <a:custGeom>
              <a:avLst/>
              <a:gdLst/>
              <a:ahLst/>
              <a:cxnLst/>
              <a:rect l="l" t="t" r="r" b="b"/>
              <a:pathLst>
                <a:path w="2759075" h="2187575">
                  <a:moveTo>
                    <a:pt x="0" y="2187575"/>
                  </a:moveTo>
                  <a:lnTo>
                    <a:pt x="2759075" y="2187575"/>
                  </a:lnTo>
                  <a:lnTo>
                    <a:pt x="2759075" y="0"/>
                  </a:lnTo>
                  <a:lnTo>
                    <a:pt x="0" y="0"/>
                  </a:lnTo>
                  <a:lnTo>
                    <a:pt x="0" y="21875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4182364" cy="24323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7443" y="22279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678690" y="2246043"/>
            <a:ext cx="4446510" cy="930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5915" algn="just">
              <a:lnSpc>
                <a:spcPct val="1071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Basın </a:t>
            </a:r>
            <a:r>
              <a:rPr sz="1400" b="1" spc="-15" dirty="0">
                <a:latin typeface="Calibri"/>
                <a:cs typeface="Calibri"/>
              </a:rPr>
              <a:t>Toplantısı: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Sayın Hanımefendi Emine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ERDOĞAN’ın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himayelerinde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basın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toplantısı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düzenlenerek,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Tertemiz</a:t>
            </a:r>
            <a:endParaRPr sz="14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1400" spc="-15" dirty="0">
                <a:latin typeface="Calibri"/>
                <a:cs typeface="Calibri"/>
              </a:rPr>
              <a:t>Yarınlar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Okullardan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Başlar </a:t>
            </a:r>
            <a:r>
              <a:rPr sz="1400" spc="-10" dirty="0">
                <a:latin typeface="Calibri"/>
                <a:cs typeface="Calibri"/>
              </a:rPr>
              <a:t>Projesi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kamuoyuna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tanıtılmış,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proje</a:t>
            </a:r>
            <a:endParaRPr sz="14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latin typeface="Calibri"/>
                <a:cs typeface="Calibri"/>
              </a:rPr>
              <a:t>kapsamında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hazırlanan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tanıtım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filmi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katılımcılara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sunulmuştur.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12584" y="3680550"/>
            <a:ext cx="3929379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1400" b="1" spc="-5" dirty="0">
                <a:latin typeface="Calibri"/>
                <a:cs typeface="Calibri"/>
              </a:rPr>
              <a:t>Proje</a:t>
            </a:r>
            <a:r>
              <a:rPr sz="1400" b="1" spc="-10" dirty="0">
                <a:latin typeface="Calibri"/>
                <a:cs typeface="Calibri"/>
              </a:rPr>
              <a:t> Protokolü: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 Kasım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2022</a:t>
            </a:r>
            <a:r>
              <a:rPr sz="14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tarihinde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Ankara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Ostim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İlkokulu’nda gerçekleştirilen</a:t>
            </a:r>
            <a:r>
              <a:rPr sz="1400" spc="-5" dirty="0">
                <a:latin typeface="Calibri"/>
                <a:cs typeface="Calibri"/>
              </a:rPr>
              <a:t> basın </a:t>
            </a:r>
            <a:r>
              <a:rPr sz="1400" spc="-10" dirty="0">
                <a:latin typeface="Calibri"/>
                <a:cs typeface="Calibri"/>
              </a:rPr>
              <a:t>toplantısında aynı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zamanda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projenin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 protokolü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imzalanmıştır.</a:t>
            </a:r>
            <a:endParaRPr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61872" y="381000"/>
            <a:ext cx="233141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Basın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spc="-20" dirty="0">
                <a:solidFill>
                  <a:srgbClr val="FFFFFF"/>
                </a:solidFill>
              </a:rPr>
              <a:t>Toplantısı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0900" y="2014220"/>
            <a:ext cx="990600" cy="596900"/>
            <a:chOff x="850900" y="2014220"/>
            <a:chExt cx="990600" cy="596900"/>
          </a:xfrm>
        </p:grpSpPr>
        <p:sp>
          <p:nvSpPr>
            <p:cNvPr id="3" name="object 3"/>
            <p:cNvSpPr/>
            <p:nvPr/>
          </p:nvSpPr>
          <p:spPr>
            <a:xfrm>
              <a:off x="857250" y="2020570"/>
              <a:ext cx="977900" cy="584200"/>
            </a:xfrm>
            <a:custGeom>
              <a:avLst/>
              <a:gdLst/>
              <a:ahLst/>
              <a:cxnLst/>
              <a:rect l="l" t="t" r="r" b="b"/>
              <a:pathLst>
                <a:path w="977900" h="584200">
                  <a:moveTo>
                    <a:pt x="977900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115049" y="483488"/>
                  </a:lnTo>
                  <a:lnTo>
                    <a:pt x="115049" y="131571"/>
                  </a:lnTo>
                  <a:lnTo>
                    <a:pt x="623697" y="115569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7250" y="2020570"/>
              <a:ext cx="977900" cy="584200"/>
            </a:xfrm>
            <a:custGeom>
              <a:avLst/>
              <a:gdLst/>
              <a:ahLst/>
              <a:cxnLst/>
              <a:rect l="l" t="t" r="r" b="b"/>
              <a:pathLst>
                <a:path w="977900" h="584200">
                  <a:moveTo>
                    <a:pt x="0" y="0"/>
                  </a:moveTo>
                  <a:lnTo>
                    <a:pt x="977900" y="0"/>
                  </a:lnTo>
                  <a:lnTo>
                    <a:pt x="623697" y="115569"/>
                  </a:lnTo>
                  <a:lnTo>
                    <a:pt x="115049" y="131571"/>
                  </a:lnTo>
                  <a:lnTo>
                    <a:pt x="115049" y="483488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690359" y="5351779"/>
            <a:ext cx="988060" cy="596900"/>
            <a:chOff x="6690359" y="5351779"/>
            <a:chExt cx="988060" cy="596900"/>
          </a:xfrm>
        </p:grpSpPr>
        <p:sp>
          <p:nvSpPr>
            <p:cNvPr id="6" name="object 6"/>
            <p:cNvSpPr/>
            <p:nvPr/>
          </p:nvSpPr>
          <p:spPr>
            <a:xfrm>
              <a:off x="6696709" y="5358129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59" h="584200">
                  <a:moveTo>
                    <a:pt x="975360" y="0"/>
                  </a:moveTo>
                  <a:lnTo>
                    <a:pt x="860551" y="100711"/>
                  </a:lnTo>
                  <a:lnTo>
                    <a:pt x="860551" y="452628"/>
                  </a:lnTo>
                  <a:lnTo>
                    <a:pt x="353314" y="468642"/>
                  </a:lnTo>
                  <a:lnTo>
                    <a:pt x="0" y="584200"/>
                  </a:lnTo>
                  <a:lnTo>
                    <a:pt x="975360" y="58420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96709" y="5358129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59" h="584200">
                  <a:moveTo>
                    <a:pt x="975360" y="584200"/>
                  </a:moveTo>
                  <a:lnTo>
                    <a:pt x="0" y="584200"/>
                  </a:lnTo>
                  <a:lnTo>
                    <a:pt x="353314" y="468642"/>
                  </a:lnTo>
                  <a:lnTo>
                    <a:pt x="860551" y="452628"/>
                  </a:lnTo>
                  <a:lnTo>
                    <a:pt x="860551" y="100711"/>
                  </a:lnTo>
                  <a:lnTo>
                    <a:pt x="975360" y="0"/>
                  </a:lnTo>
                  <a:lnTo>
                    <a:pt x="975360" y="58420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10533"/>
            <a:ext cx="4182745" cy="2199268"/>
            <a:chOff x="0" y="0"/>
            <a:chExt cx="4182745" cy="24326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182364" cy="24323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6566" y="0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46200" y="111378"/>
            <a:ext cx="11182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</a:rPr>
              <a:t>Materyal</a:t>
            </a:r>
            <a:endParaRPr sz="2000" dirty="0"/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Geliştirme</a:t>
            </a:r>
            <a:endParaRPr sz="2000" dirty="0"/>
          </a:p>
        </p:txBody>
      </p:sp>
      <p:sp>
        <p:nvSpPr>
          <p:cNvPr id="13" name="object 13"/>
          <p:cNvSpPr txBox="1"/>
          <p:nvPr/>
        </p:nvSpPr>
        <p:spPr>
          <a:xfrm>
            <a:off x="1212214" y="2442426"/>
            <a:ext cx="6252845" cy="318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5895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Proje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Akademisyenleriyle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Çalışma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Toplantıları: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Halk</a:t>
            </a:r>
            <a:r>
              <a:rPr sz="14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Sağlığı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sz="1400" spc="-3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Psikoloji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alanında çalışan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akademisyenlerle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B0F0"/>
                </a:solidFill>
                <a:latin typeface="Calibri"/>
                <a:cs typeface="Calibri"/>
              </a:rPr>
              <a:t>içerik</a:t>
            </a:r>
            <a:r>
              <a:rPr sz="1400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B0F0"/>
                </a:solidFill>
                <a:latin typeface="Calibri"/>
                <a:cs typeface="Calibri"/>
              </a:rPr>
              <a:t>geliştirme </a:t>
            </a:r>
            <a:r>
              <a:rPr sz="1400" spc="-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çalışmaları </a:t>
            </a:r>
            <a:r>
              <a:rPr sz="1400" spc="-15" dirty="0">
                <a:latin typeface="Calibri"/>
                <a:cs typeface="Calibri"/>
              </a:rPr>
              <a:t>yürütülmüştür.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 marL="296545" marR="1038860">
              <a:lnSpc>
                <a:spcPct val="107100"/>
              </a:lnSpc>
              <a:spcBef>
                <a:spcPts val="885"/>
              </a:spcBef>
            </a:pPr>
            <a:r>
              <a:rPr sz="1400" b="1" spc="-10" dirty="0">
                <a:latin typeface="Calibri"/>
                <a:cs typeface="Calibri"/>
              </a:rPr>
              <a:t>Materyal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Geliştirme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Çalıştayı: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MEB</a:t>
            </a:r>
            <a:r>
              <a:rPr sz="1400" spc="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0B0F0"/>
                </a:solidFill>
                <a:latin typeface="Calibri"/>
                <a:cs typeface="Calibri"/>
              </a:rPr>
              <a:t>Strateji</a:t>
            </a:r>
            <a:r>
              <a:rPr sz="1400" spc="3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B0F0"/>
                </a:solidFill>
                <a:latin typeface="Calibri"/>
                <a:cs typeface="Calibri"/>
              </a:rPr>
              <a:t>Geliştirme</a:t>
            </a:r>
            <a:r>
              <a:rPr sz="1400" spc="5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B0F0"/>
                </a:solidFill>
                <a:latin typeface="Calibri"/>
                <a:cs typeface="Calibri"/>
              </a:rPr>
              <a:t>Başkanlı</a:t>
            </a:r>
            <a:r>
              <a:rPr sz="1400" spc="-10" dirty="0">
                <a:latin typeface="Calibri"/>
                <a:cs typeface="Calibri"/>
              </a:rPr>
              <a:t>ğı’nın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yönlendirmesiyle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8-9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Aralık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2022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tarihinde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Ankara’da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düzenlenen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çalıştayda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B0F0"/>
                </a:solidFill>
                <a:latin typeface="Calibri"/>
                <a:cs typeface="Calibri"/>
              </a:rPr>
              <a:t>okul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 öncesi</a:t>
            </a:r>
            <a:r>
              <a:rPr sz="1400" spc="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B0F0"/>
                </a:solidFill>
                <a:latin typeface="Calibri"/>
                <a:cs typeface="Calibri"/>
              </a:rPr>
              <a:t>ve</a:t>
            </a:r>
            <a:r>
              <a:rPr sz="1400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B0F0"/>
                </a:solidFill>
                <a:latin typeface="Calibri"/>
                <a:cs typeface="Calibri"/>
              </a:rPr>
              <a:t>ilkokul</a:t>
            </a:r>
            <a:r>
              <a:rPr sz="1400" spc="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öğrencilerine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yönelik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B0F0"/>
                </a:solidFill>
                <a:latin typeface="Calibri"/>
                <a:cs typeface="Calibri"/>
              </a:rPr>
              <a:t>materyaller</a:t>
            </a:r>
            <a:endParaRPr sz="1400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296545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solidFill>
                  <a:srgbClr val="00B0F0"/>
                </a:solidFill>
                <a:latin typeface="Calibri"/>
                <a:cs typeface="Calibri"/>
              </a:rPr>
              <a:t>geliştirilmiş,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materyallere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akademisyenler tarafından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son</a:t>
            </a:r>
            <a:r>
              <a:rPr sz="1400" dirty="0">
                <a:latin typeface="Calibri"/>
                <a:cs typeface="Calibri"/>
              </a:rPr>
              <a:t> hali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verilmiştir.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 marL="908685" marR="307975">
              <a:lnSpc>
                <a:spcPct val="107100"/>
              </a:lnSpc>
              <a:spcBef>
                <a:spcPts val="1095"/>
              </a:spcBef>
            </a:pPr>
            <a:r>
              <a:rPr sz="1400" b="1" spc="-5" dirty="0">
                <a:latin typeface="Calibri"/>
                <a:cs typeface="Calibri"/>
              </a:rPr>
              <a:t>Cumhurbaşkanlığı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Danışmanları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ile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İçerik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Geliştirme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Toplantısı: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Sayın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Hanımefendi </a:t>
            </a:r>
            <a:r>
              <a:rPr sz="1400" spc="-5" dirty="0">
                <a:solidFill>
                  <a:srgbClr val="00B0F0"/>
                </a:solidFill>
                <a:latin typeface="Calibri"/>
                <a:cs typeface="Calibri"/>
              </a:rPr>
              <a:t>Emine</a:t>
            </a:r>
            <a:r>
              <a:rPr sz="1400" spc="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B0F0"/>
                </a:solidFill>
                <a:latin typeface="Calibri"/>
                <a:cs typeface="Calibri"/>
              </a:rPr>
              <a:t>ERDOĞAN’ın</a:t>
            </a:r>
            <a:r>
              <a:rPr sz="1400" spc="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özel</a:t>
            </a:r>
            <a:r>
              <a:rPr sz="1400" dirty="0">
                <a:latin typeface="Calibri"/>
                <a:cs typeface="Calibri"/>
              </a:rPr>
              <a:t> önemle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yönlendirmesi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üzerine</a:t>
            </a:r>
            <a:endParaRPr sz="1400" dirty="0">
              <a:latin typeface="Calibri"/>
              <a:cs typeface="Calibri"/>
            </a:endParaRPr>
          </a:p>
          <a:p>
            <a:pPr marL="908685" marR="5080">
              <a:lnSpc>
                <a:spcPct val="107100"/>
              </a:lnSpc>
            </a:pPr>
            <a:r>
              <a:rPr sz="1400" spc="-20" dirty="0">
                <a:latin typeface="Calibri"/>
                <a:cs typeface="Calibri"/>
              </a:rPr>
              <a:t>Tertemiz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Yarınlar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Okullardan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Başlar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Projesi’nin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materyallerine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içerik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olarak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B0F0"/>
                </a:solidFill>
                <a:latin typeface="Calibri"/>
                <a:cs typeface="Calibri"/>
              </a:rPr>
              <a:t>geri</a:t>
            </a:r>
            <a:r>
              <a:rPr sz="1400" spc="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B0F0"/>
                </a:solidFill>
                <a:latin typeface="Calibri"/>
                <a:cs typeface="Calibri"/>
              </a:rPr>
              <a:t>dönüşüm</a:t>
            </a:r>
            <a:r>
              <a:rPr sz="1400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B0F0"/>
                </a:solidFill>
                <a:latin typeface="Calibri"/>
                <a:cs typeface="Calibri"/>
              </a:rPr>
              <a:t>ve</a:t>
            </a:r>
            <a:r>
              <a:rPr sz="1400" spc="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B0F0"/>
                </a:solidFill>
                <a:latin typeface="Calibri"/>
                <a:cs typeface="Calibri"/>
              </a:rPr>
              <a:t>tasarruf</a:t>
            </a:r>
            <a:r>
              <a:rPr sz="1400" spc="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B0F0"/>
                </a:solidFill>
                <a:latin typeface="Calibri"/>
                <a:cs typeface="Calibri"/>
              </a:rPr>
              <a:t>konularının</a:t>
            </a:r>
            <a:r>
              <a:rPr sz="1400" spc="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eklenmesi </a:t>
            </a:r>
            <a:r>
              <a:rPr sz="1400" spc="-10" dirty="0">
                <a:latin typeface="Calibri"/>
                <a:cs typeface="Calibri"/>
              </a:rPr>
              <a:t>kararı</a:t>
            </a:r>
            <a:r>
              <a:rPr sz="1400" spc="-20" dirty="0">
                <a:latin typeface="Calibri"/>
                <a:cs typeface="Calibri"/>
              </a:rPr>
              <a:t> alınmıştır.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465059" y="2019300"/>
            <a:ext cx="3751579" cy="3568700"/>
            <a:chOff x="7465059" y="2019300"/>
            <a:chExt cx="3751579" cy="356870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5059" y="2019300"/>
              <a:ext cx="2677159" cy="18161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6279" y="3429000"/>
              <a:ext cx="2880360" cy="215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4986" y="1277324"/>
            <a:ext cx="988060" cy="596900"/>
            <a:chOff x="2677160" y="1795779"/>
            <a:chExt cx="988060" cy="596900"/>
          </a:xfrm>
        </p:grpSpPr>
        <p:sp>
          <p:nvSpPr>
            <p:cNvPr id="3" name="object 3"/>
            <p:cNvSpPr/>
            <p:nvPr/>
          </p:nvSpPr>
          <p:spPr>
            <a:xfrm>
              <a:off x="2683510" y="1802129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975360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114807" y="483489"/>
                  </a:lnTo>
                  <a:lnTo>
                    <a:pt x="114807" y="131572"/>
                  </a:lnTo>
                  <a:lnTo>
                    <a:pt x="622045" y="11557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83510" y="1802129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0" y="0"/>
                  </a:moveTo>
                  <a:lnTo>
                    <a:pt x="975360" y="0"/>
                  </a:lnTo>
                  <a:lnTo>
                    <a:pt x="622045" y="115570"/>
                  </a:lnTo>
                  <a:lnTo>
                    <a:pt x="114807" y="131572"/>
                  </a:lnTo>
                  <a:lnTo>
                    <a:pt x="114807" y="483489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761519" y="4490948"/>
            <a:ext cx="988060" cy="596900"/>
            <a:chOff x="9128759" y="3937000"/>
            <a:chExt cx="988060" cy="596900"/>
          </a:xfrm>
        </p:grpSpPr>
        <p:sp>
          <p:nvSpPr>
            <p:cNvPr id="6" name="object 6"/>
            <p:cNvSpPr/>
            <p:nvPr/>
          </p:nvSpPr>
          <p:spPr>
            <a:xfrm>
              <a:off x="9135109" y="394335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59" h="584200">
                  <a:moveTo>
                    <a:pt x="975360" y="0"/>
                  </a:moveTo>
                  <a:lnTo>
                    <a:pt x="860551" y="100711"/>
                  </a:lnTo>
                  <a:lnTo>
                    <a:pt x="860551" y="452627"/>
                  </a:lnTo>
                  <a:lnTo>
                    <a:pt x="353314" y="468630"/>
                  </a:lnTo>
                  <a:lnTo>
                    <a:pt x="0" y="584200"/>
                  </a:lnTo>
                  <a:lnTo>
                    <a:pt x="975360" y="58420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35109" y="394335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59" h="584200">
                  <a:moveTo>
                    <a:pt x="975360" y="584200"/>
                  </a:moveTo>
                  <a:lnTo>
                    <a:pt x="0" y="584200"/>
                  </a:lnTo>
                  <a:lnTo>
                    <a:pt x="353314" y="468630"/>
                  </a:lnTo>
                  <a:lnTo>
                    <a:pt x="860551" y="452627"/>
                  </a:lnTo>
                  <a:lnTo>
                    <a:pt x="860551" y="100711"/>
                  </a:lnTo>
                  <a:lnTo>
                    <a:pt x="975360" y="0"/>
                  </a:lnTo>
                  <a:lnTo>
                    <a:pt x="975360" y="58420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1"/>
            <a:ext cx="4182745" cy="1981200"/>
            <a:chOff x="0" y="0"/>
            <a:chExt cx="4182745" cy="24326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182364" cy="24323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6566" y="0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40938" y="205761"/>
            <a:ext cx="19284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Proje</a:t>
            </a:r>
            <a:r>
              <a:rPr sz="2000" spc="-100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Materyalleri</a:t>
            </a:r>
            <a:endParaRPr sz="2000" dirty="0"/>
          </a:p>
          <a:p>
            <a:pPr marL="635" algn="ctr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</a:rPr>
              <a:t>ÖBA</a:t>
            </a:r>
            <a:endParaRPr sz="2000" dirty="0"/>
          </a:p>
        </p:txBody>
      </p:sp>
      <p:sp>
        <p:nvSpPr>
          <p:cNvPr id="13" name="object 13"/>
          <p:cNvSpPr txBox="1"/>
          <p:nvPr/>
        </p:nvSpPr>
        <p:spPr>
          <a:xfrm>
            <a:off x="3386119" y="472857"/>
            <a:ext cx="6375400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Okullara</a:t>
            </a:r>
            <a:r>
              <a:rPr sz="1400" b="1" spc="5" dirty="0">
                <a:solidFill>
                  <a:srgbClr val="181818"/>
                </a:solidFill>
                <a:latin typeface="Calibri"/>
                <a:cs typeface="Calibri"/>
              </a:rPr>
              <a:t> Dönük</a:t>
            </a:r>
            <a:r>
              <a:rPr sz="1400" b="1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181818"/>
                </a:solidFill>
                <a:latin typeface="Calibri"/>
                <a:cs typeface="Calibri"/>
              </a:rPr>
              <a:t>Temel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Hijyen</a:t>
            </a:r>
            <a:r>
              <a:rPr sz="1400" b="1" spc="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81818"/>
                </a:solidFill>
                <a:latin typeface="Calibri"/>
                <a:cs typeface="Calibri"/>
              </a:rPr>
              <a:t>Bilgisi</a:t>
            </a:r>
            <a:endParaRPr sz="14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Alan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uzmanı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akademisyenler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tarafından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181818"/>
                </a:solidFill>
                <a:latin typeface="Calibri"/>
                <a:cs typeface="Calibri"/>
              </a:rPr>
              <a:t>ÖBA’da</a:t>
            </a:r>
            <a:r>
              <a:rPr sz="1400" spc="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yayınlanmak</a:t>
            </a:r>
            <a:r>
              <a:rPr sz="14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üzere,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 eğitim</a:t>
            </a:r>
            <a:r>
              <a:rPr sz="1400" spc="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 err="1">
                <a:solidFill>
                  <a:srgbClr val="181818"/>
                </a:solidFill>
                <a:latin typeface="Calibri"/>
                <a:cs typeface="Calibri"/>
              </a:rPr>
              <a:t>içerikleri</a:t>
            </a:r>
            <a:r>
              <a:rPr sz="1400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endParaRPr lang="tr-TR" sz="1400" spc="5" dirty="0" smtClean="0">
              <a:solidFill>
                <a:srgbClr val="181818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200"/>
              </a:spcBef>
            </a:pPr>
            <a:r>
              <a:rPr sz="1400" b="1" spc="-5" dirty="0" err="1" smtClean="0">
                <a:solidFill>
                  <a:srgbClr val="00B0F0"/>
                </a:solidFill>
                <a:latin typeface="Calibri"/>
                <a:cs typeface="Calibri"/>
              </a:rPr>
              <a:t>okul</a:t>
            </a:r>
            <a:r>
              <a:rPr sz="1400" b="1" spc="-5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spc="-300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yöneticileri</a:t>
            </a:r>
            <a:r>
              <a:rPr sz="1400" b="1" spc="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B0F0"/>
                </a:solidFill>
                <a:latin typeface="Calibri"/>
                <a:cs typeface="Calibri"/>
              </a:rPr>
              <a:t>ve</a:t>
            </a:r>
            <a:r>
              <a:rPr sz="1400" b="1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öğretmenler</a:t>
            </a:r>
            <a:r>
              <a:rPr sz="1400" b="1" spc="1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için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ayrı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ayrı</a:t>
            </a:r>
            <a:r>
              <a:rPr sz="1400" spc="-20" dirty="0">
                <a:solidFill>
                  <a:srgbClr val="181818"/>
                </a:solidFill>
                <a:latin typeface="Calibri"/>
                <a:cs typeface="Calibri"/>
              </a:rPr>
              <a:t> geliştirilmiştir.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3400" y="4922448"/>
            <a:ext cx="8526209" cy="138307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509270" marR="212725" indent="-285750" algn="just">
              <a:lnSpc>
                <a:spcPts val="1520"/>
              </a:lnSpc>
              <a:spcBef>
                <a:spcPts val="284"/>
              </a:spcBef>
              <a:buFont typeface="Wingdings" panose="05000000000000000000" pitchFamily="2" charset="2"/>
              <a:buChar char="Ø"/>
            </a:pP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Okul </a:t>
            </a:r>
            <a:r>
              <a:rPr sz="1400" b="1" spc="-5" dirty="0">
                <a:solidFill>
                  <a:srgbClr val="181818"/>
                </a:solidFill>
                <a:latin typeface="Calibri"/>
                <a:cs typeface="Calibri"/>
              </a:rPr>
              <a:t>yöneticilerine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yönelik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geliştirilen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 eğitim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programının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içerisinde, </a:t>
            </a:r>
            <a:endParaRPr lang="tr-TR" sz="1400" spc="-5" dirty="0" smtClean="0">
              <a:solidFill>
                <a:srgbClr val="181818"/>
              </a:solidFill>
              <a:latin typeface="Calibri"/>
              <a:cs typeface="Calibri"/>
            </a:endParaRPr>
          </a:p>
          <a:p>
            <a:pPr marL="223520" marR="212725" algn="just">
              <a:lnSpc>
                <a:spcPts val="1520"/>
              </a:lnSpc>
              <a:spcBef>
                <a:spcPts val="284"/>
              </a:spcBef>
            </a:pPr>
            <a:r>
              <a:rPr sz="1400" spc="-10" dirty="0" err="1" smtClean="0">
                <a:solidFill>
                  <a:srgbClr val="00B0F0"/>
                </a:solidFill>
                <a:latin typeface="Calibri"/>
                <a:cs typeface="Calibri"/>
              </a:rPr>
              <a:t>okul</a:t>
            </a:r>
            <a:r>
              <a:rPr sz="1400" spc="-10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B0F0"/>
                </a:solidFill>
                <a:latin typeface="Calibri"/>
                <a:cs typeface="Calibri"/>
              </a:rPr>
              <a:t>destek </a:t>
            </a:r>
            <a:r>
              <a:rPr sz="1400" spc="-30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B0F0"/>
                </a:solidFill>
                <a:latin typeface="Calibri"/>
                <a:cs typeface="Calibri"/>
              </a:rPr>
              <a:t>personeli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için</a:t>
            </a:r>
            <a:r>
              <a:rPr sz="1400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B0F0"/>
                </a:solidFill>
                <a:latin typeface="Calibri"/>
                <a:cs typeface="Calibri"/>
              </a:rPr>
              <a:t>ayrıca 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bir</a:t>
            </a:r>
            <a:r>
              <a:rPr sz="1400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B0F0"/>
                </a:solidFill>
                <a:latin typeface="Calibri"/>
                <a:cs typeface="Calibri"/>
              </a:rPr>
              <a:t>bölüm</a:t>
            </a:r>
            <a:r>
              <a:rPr sz="1400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yer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almaktadır.</a:t>
            </a:r>
            <a:endParaRPr sz="1400" dirty="0">
              <a:latin typeface="Calibri"/>
              <a:cs typeface="Calibri"/>
            </a:endParaRPr>
          </a:p>
          <a:p>
            <a:pPr marL="285750" indent="-285750" algn="just">
              <a:lnSpc>
                <a:spcPts val="1600"/>
              </a:lnSpc>
              <a:spcBef>
                <a:spcPts val="795"/>
              </a:spcBef>
              <a:buFont typeface="Wingdings" panose="05000000000000000000" pitchFamily="2" charset="2"/>
              <a:buChar char="Ø"/>
            </a:pPr>
            <a:r>
              <a:rPr sz="1400" b="1" spc="-5" dirty="0">
                <a:solidFill>
                  <a:srgbClr val="181818"/>
                </a:solidFill>
                <a:latin typeface="Calibri"/>
                <a:cs typeface="Calibri"/>
              </a:rPr>
              <a:t>Öğretmenler</a:t>
            </a:r>
            <a:r>
              <a:rPr sz="1400" b="1" spc="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için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geliştirilen</a:t>
            </a:r>
            <a:r>
              <a:rPr sz="1400" spc="8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eğitim</a:t>
            </a:r>
            <a:r>
              <a:rPr sz="1400" spc="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programının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 err="1">
                <a:solidFill>
                  <a:srgbClr val="181818"/>
                </a:solidFill>
                <a:latin typeface="Calibri"/>
                <a:cs typeface="Calibri"/>
              </a:rPr>
              <a:t>içerisinde</a:t>
            </a:r>
            <a:r>
              <a:rPr sz="1400" spc="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 err="1" smtClean="0">
                <a:solidFill>
                  <a:srgbClr val="181818"/>
                </a:solidFill>
                <a:latin typeface="Calibri"/>
                <a:cs typeface="Calibri"/>
              </a:rPr>
              <a:t>ise</a:t>
            </a:r>
            <a:r>
              <a:rPr lang="tr-TR" sz="1400" spc="-5" dirty="0" smtClean="0">
                <a:solidFill>
                  <a:srgbClr val="181818"/>
                </a:solidFill>
                <a:latin typeface="Calibri"/>
                <a:cs typeface="Calibri"/>
              </a:rPr>
              <a:t>;</a:t>
            </a:r>
            <a:r>
              <a:rPr sz="1400" spc="20" dirty="0" smtClean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endParaRPr lang="tr-TR" sz="1400" spc="20" dirty="0" smtClean="0">
              <a:solidFill>
                <a:srgbClr val="181818"/>
              </a:solidFill>
              <a:latin typeface="Calibri"/>
              <a:cs typeface="Calibri"/>
            </a:endParaRPr>
          </a:p>
          <a:p>
            <a:pPr algn="just">
              <a:lnSpc>
                <a:spcPts val="1600"/>
              </a:lnSpc>
              <a:spcBef>
                <a:spcPts val="795"/>
              </a:spcBef>
            </a:pPr>
            <a:r>
              <a:rPr sz="1400" spc="-10" dirty="0" err="1" smtClean="0">
                <a:solidFill>
                  <a:srgbClr val="181818"/>
                </a:solidFill>
                <a:latin typeface="Calibri"/>
                <a:cs typeface="Calibri"/>
              </a:rPr>
              <a:t>konuyla</a:t>
            </a:r>
            <a:r>
              <a:rPr sz="1400" dirty="0" smtClean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 err="1">
                <a:solidFill>
                  <a:srgbClr val="181818"/>
                </a:solidFill>
                <a:latin typeface="Calibri"/>
                <a:cs typeface="Calibri"/>
              </a:rPr>
              <a:t>ilgili</a:t>
            </a:r>
            <a:r>
              <a:rPr sz="1400" spc="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lang="tr-TR" sz="1400" spc="35" dirty="0">
                <a:solidFill>
                  <a:srgbClr val="00B0F0"/>
                </a:solidFill>
                <a:latin typeface="Calibri"/>
                <a:cs typeface="Calibri"/>
              </a:rPr>
              <a:t>ö</a:t>
            </a:r>
            <a:r>
              <a:rPr sz="1400" spc="-10" dirty="0" err="1" smtClean="0">
                <a:solidFill>
                  <a:srgbClr val="00B0F0"/>
                </a:solidFill>
                <a:latin typeface="Calibri"/>
                <a:cs typeface="Calibri"/>
              </a:rPr>
              <a:t>ğrencilere</a:t>
            </a:r>
            <a:r>
              <a:rPr lang="tr-TR" sz="1400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10" dirty="0" err="1" smtClean="0">
                <a:solidFill>
                  <a:srgbClr val="00B0F0"/>
                </a:solidFill>
                <a:latin typeface="Calibri"/>
                <a:cs typeface="Calibri"/>
              </a:rPr>
              <a:t>ve</a:t>
            </a:r>
            <a:r>
              <a:rPr sz="1400" spc="10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B0F0"/>
                </a:solidFill>
                <a:latin typeface="Calibri"/>
                <a:cs typeface="Calibri"/>
              </a:rPr>
              <a:t>velilere</a:t>
            </a:r>
            <a:r>
              <a:rPr sz="1400" spc="4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yönelik</a:t>
            </a:r>
            <a:r>
              <a:rPr sz="1400" spc="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içerikler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bulunmaktadır.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endParaRPr lang="tr-TR" sz="1400" dirty="0" smtClean="0">
              <a:solidFill>
                <a:srgbClr val="181818"/>
              </a:solidFill>
              <a:latin typeface="Calibri"/>
              <a:cs typeface="Calibri"/>
            </a:endParaRPr>
          </a:p>
          <a:p>
            <a:pPr algn="just">
              <a:lnSpc>
                <a:spcPts val="1600"/>
              </a:lnSpc>
              <a:spcBef>
                <a:spcPts val="795"/>
              </a:spcBef>
            </a:pPr>
            <a:r>
              <a:rPr sz="1400" spc="-10" dirty="0" err="1" smtClean="0">
                <a:solidFill>
                  <a:srgbClr val="181818"/>
                </a:solidFill>
                <a:latin typeface="Calibri"/>
                <a:cs typeface="Calibri"/>
              </a:rPr>
              <a:t>Söz</a:t>
            </a:r>
            <a:r>
              <a:rPr sz="1400" spc="-5" dirty="0" smtClean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konusu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gruplara</a:t>
            </a:r>
            <a:r>
              <a:rPr sz="1400" spc="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 err="1">
                <a:solidFill>
                  <a:srgbClr val="181818"/>
                </a:solidFill>
                <a:latin typeface="Calibri"/>
                <a:cs typeface="Calibri"/>
              </a:rPr>
              <a:t>ilgili</a:t>
            </a:r>
            <a:r>
              <a:rPr sz="1400" spc="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 err="1" smtClean="0">
                <a:solidFill>
                  <a:srgbClr val="181818"/>
                </a:solidFill>
                <a:latin typeface="Calibri"/>
                <a:cs typeface="Calibri"/>
              </a:rPr>
              <a:t>mesajların</a:t>
            </a:r>
            <a:r>
              <a:rPr lang="tr-TR" sz="1400" dirty="0">
                <a:latin typeface="Calibri"/>
                <a:cs typeface="Calibri"/>
              </a:rPr>
              <a:t> </a:t>
            </a:r>
            <a:r>
              <a:rPr sz="1400" spc="-5" dirty="0" err="1" smtClean="0">
                <a:solidFill>
                  <a:srgbClr val="181818"/>
                </a:solidFill>
                <a:latin typeface="Calibri"/>
                <a:cs typeface="Calibri"/>
              </a:rPr>
              <a:t>öğretmenler</a:t>
            </a:r>
            <a:r>
              <a:rPr sz="1400" spc="5" dirty="0" smtClean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aracığıyla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B0F0"/>
                </a:solidFill>
                <a:latin typeface="Calibri"/>
                <a:cs typeface="Calibri"/>
              </a:rPr>
              <a:t>aktarılması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planlanmıştır.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554" y="1565930"/>
            <a:ext cx="6721222" cy="2836713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7356339" y="4248118"/>
            <a:ext cx="4114800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/>
        </p:nvSpPr>
        <p:spPr>
          <a:xfrm>
            <a:off x="7696200" y="4686329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«OKULLARDA HİJYEN EĞİTİMİ» </a:t>
            </a:r>
          </a:p>
          <a:p>
            <a:pPr algn="ctr"/>
            <a:r>
              <a:rPr lang="tr-TR" dirty="0" smtClean="0"/>
              <a:t>SEMİNER KATILIM BELGESİ </a:t>
            </a:r>
          </a:p>
          <a:p>
            <a:pPr algn="ctr"/>
            <a:r>
              <a:rPr lang="tr-TR" dirty="0" smtClean="0"/>
              <a:t>İLE PROJEYE BAŞVURU YAPILACAKTIR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25900" y="2724519"/>
            <a:ext cx="988060" cy="596900"/>
            <a:chOff x="1750060" y="2219960"/>
            <a:chExt cx="988060" cy="596900"/>
          </a:xfrm>
        </p:grpSpPr>
        <p:sp>
          <p:nvSpPr>
            <p:cNvPr id="3" name="object 3"/>
            <p:cNvSpPr/>
            <p:nvPr/>
          </p:nvSpPr>
          <p:spPr>
            <a:xfrm>
              <a:off x="1756410" y="222631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975359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114807" y="483488"/>
                  </a:lnTo>
                  <a:lnTo>
                    <a:pt x="114807" y="131572"/>
                  </a:lnTo>
                  <a:lnTo>
                    <a:pt x="622045" y="115569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56410" y="222631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0" y="0"/>
                  </a:moveTo>
                  <a:lnTo>
                    <a:pt x="975359" y="0"/>
                  </a:lnTo>
                  <a:lnTo>
                    <a:pt x="622045" y="115569"/>
                  </a:lnTo>
                  <a:lnTo>
                    <a:pt x="114807" y="131572"/>
                  </a:lnTo>
                  <a:lnTo>
                    <a:pt x="114807" y="483488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668000" y="5264421"/>
            <a:ext cx="988060" cy="599440"/>
            <a:chOff x="8950959" y="5044440"/>
            <a:chExt cx="988060" cy="599440"/>
          </a:xfrm>
        </p:grpSpPr>
        <p:sp>
          <p:nvSpPr>
            <p:cNvPr id="6" name="object 6"/>
            <p:cNvSpPr/>
            <p:nvPr/>
          </p:nvSpPr>
          <p:spPr>
            <a:xfrm>
              <a:off x="8957309" y="505079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59" h="586739">
                  <a:moveTo>
                    <a:pt x="975360" y="0"/>
                  </a:moveTo>
                  <a:lnTo>
                    <a:pt x="860551" y="101092"/>
                  </a:lnTo>
                  <a:lnTo>
                    <a:pt x="860551" y="454660"/>
                  </a:lnTo>
                  <a:lnTo>
                    <a:pt x="353314" y="470662"/>
                  </a:lnTo>
                  <a:lnTo>
                    <a:pt x="0" y="586740"/>
                  </a:lnTo>
                  <a:lnTo>
                    <a:pt x="975360" y="58674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57309" y="505079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59" h="586739">
                  <a:moveTo>
                    <a:pt x="975360" y="586740"/>
                  </a:moveTo>
                  <a:lnTo>
                    <a:pt x="0" y="586740"/>
                  </a:lnTo>
                  <a:lnTo>
                    <a:pt x="353314" y="470662"/>
                  </a:lnTo>
                  <a:lnTo>
                    <a:pt x="860551" y="454660"/>
                  </a:lnTo>
                  <a:lnTo>
                    <a:pt x="860551" y="101092"/>
                  </a:lnTo>
                  <a:lnTo>
                    <a:pt x="975360" y="0"/>
                  </a:lnTo>
                  <a:lnTo>
                    <a:pt x="975360" y="58674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7101" y="5438"/>
            <a:ext cx="4182745" cy="2432685"/>
            <a:chOff x="0" y="0"/>
            <a:chExt cx="4182745" cy="24326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182364" cy="24323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6566" y="0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68039" y="331193"/>
            <a:ext cx="19284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Proje</a:t>
            </a:r>
            <a:r>
              <a:rPr sz="2000" spc="-100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Materyalleri</a:t>
            </a:r>
            <a:endParaRPr sz="2000" dirty="0"/>
          </a:p>
          <a:p>
            <a:pPr algn="ctr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</a:rPr>
              <a:t>EBA</a:t>
            </a:r>
            <a:endParaRPr sz="2000" dirty="0"/>
          </a:p>
        </p:txBody>
      </p:sp>
      <p:sp>
        <p:nvSpPr>
          <p:cNvPr id="13" name="object 13"/>
          <p:cNvSpPr txBox="1"/>
          <p:nvPr/>
        </p:nvSpPr>
        <p:spPr>
          <a:xfrm>
            <a:off x="3615054" y="796226"/>
            <a:ext cx="5636260" cy="105029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388620">
              <a:lnSpc>
                <a:spcPct val="100000"/>
              </a:lnSpc>
              <a:spcBef>
                <a:spcPts val="944"/>
              </a:spcBef>
            </a:pPr>
            <a:r>
              <a:rPr sz="1400" b="1" spc="-5" dirty="0">
                <a:solidFill>
                  <a:srgbClr val="181818"/>
                </a:solidFill>
                <a:latin typeface="Calibri"/>
                <a:cs typeface="Calibri"/>
              </a:rPr>
              <a:t>Okul Öncesi</a:t>
            </a:r>
            <a:r>
              <a:rPr sz="1400" b="1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Çocukları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ile</a:t>
            </a:r>
            <a:r>
              <a:rPr sz="1400" b="1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İlkokul</a:t>
            </a:r>
            <a:r>
              <a:rPr sz="1400" b="1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81818"/>
                </a:solidFill>
                <a:latin typeface="Calibri"/>
                <a:cs typeface="Calibri"/>
              </a:rPr>
              <a:t>Öğrencilerine</a:t>
            </a:r>
            <a:r>
              <a:rPr sz="1400" b="1" spc="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181818"/>
                </a:solidFill>
                <a:latin typeface="Calibri"/>
                <a:cs typeface="Calibri"/>
              </a:rPr>
              <a:t>Yönelik</a:t>
            </a:r>
            <a:r>
              <a:rPr sz="1400" b="1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alibri"/>
                <a:cs typeface="Calibri"/>
              </a:rPr>
              <a:t>Materyaller</a:t>
            </a:r>
            <a:endParaRPr sz="1400" dirty="0">
              <a:latin typeface="Calibri"/>
              <a:cs typeface="Calibri"/>
            </a:endParaRPr>
          </a:p>
          <a:p>
            <a:pPr marL="12700" marR="5080" algn="ctr">
              <a:lnSpc>
                <a:spcPct val="89900"/>
              </a:lnSpc>
              <a:spcBef>
                <a:spcPts val="1010"/>
              </a:spcBef>
            </a:pP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Okul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öncesi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ve ilkokul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öğretmenleri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ile alan uzmanı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akademisyenler tarafından </a:t>
            </a:r>
            <a:r>
              <a:rPr sz="14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Eğitim</a:t>
            </a:r>
            <a:r>
              <a:rPr sz="1400" b="1" spc="3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Bilişim</a:t>
            </a:r>
            <a:r>
              <a:rPr sz="1400" b="1" spc="3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F0"/>
                </a:solidFill>
                <a:latin typeface="Calibri"/>
                <a:cs typeface="Calibri"/>
              </a:rPr>
              <a:t>Ağında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yayınlanmak</a:t>
            </a:r>
            <a:r>
              <a:rPr sz="14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üzere</a:t>
            </a:r>
            <a:r>
              <a:rPr sz="14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geliştirilen</a:t>
            </a:r>
            <a:r>
              <a:rPr sz="1400" spc="7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proje</a:t>
            </a:r>
            <a:r>
              <a:rPr sz="14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B0F0"/>
                </a:solidFill>
                <a:latin typeface="Calibri"/>
                <a:cs typeface="Calibri"/>
              </a:rPr>
              <a:t>destek</a:t>
            </a:r>
            <a:r>
              <a:rPr sz="1400" b="1" spc="3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B0F0"/>
                </a:solidFill>
                <a:latin typeface="Calibri"/>
                <a:cs typeface="Calibri"/>
              </a:rPr>
              <a:t>materyalleri </a:t>
            </a: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171717"/>
                </a:solidFill>
                <a:latin typeface="Calibri"/>
                <a:cs typeface="Calibri"/>
              </a:rPr>
              <a:t>Talim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ve</a:t>
            </a:r>
            <a:r>
              <a:rPr sz="1400" b="1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71717"/>
                </a:solidFill>
                <a:latin typeface="Calibri"/>
                <a:cs typeface="Calibri"/>
              </a:rPr>
              <a:t>Terbiye</a:t>
            </a:r>
            <a:r>
              <a:rPr sz="1400" b="1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Kurulu</a:t>
            </a:r>
            <a:r>
              <a:rPr sz="1400" b="1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Başkanlığı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onayını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71717"/>
                </a:solidFill>
                <a:latin typeface="Calibri"/>
                <a:cs typeface="Calibri"/>
              </a:rPr>
              <a:t>almıştır.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6201" y="3849800"/>
            <a:ext cx="4323729" cy="118301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sz="1400" spc="-10" dirty="0">
                <a:latin typeface="Calibri"/>
                <a:cs typeface="Calibri"/>
              </a:rPr>
              <a:t>Okul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Öncesi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lang="tr-TR" sz="1400" spc="15" dirty="0" smtClean="0">
                <a:latin typeface="Calibri"/>
                <a:cs typeface="Calibri"/>
              </a:rPr>
              <a:t>ve </a:t>
            </a:r>
            <a:r>
              <a:rPr sz="1400" spc="-25" dirty="0" smtClean="0">
                <a:latin typeface="Calibri"/>
                <a:cs typeface="Calibri"/>
              </a:rPr>
              <a:t>1.ve</a:t>
            </a:r>
            <a:r>
              <a:rPr sz="1400" spc="35" dirty="0" smtClean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2.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Sınıflar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İçin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Etkinlik</a:t>
            </a:r>
            <a:r>
              <a:rPr sz="1400" spc="3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Kitabı</a:t>
            </a:r>
            <a:r>
              <a:rPr sz="1400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,</a:t>
            </a:r>
            <a:endParaRPr lang="tr-TR" sz="1400" spc="2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sz="1400" spc="-10" dirty="0" err="1" smtClean="0">
                <a:latin typeface="Calibri"/>
                <a:cs typeface="Calibri"/>
              </a:rPr>
              <a:t>İlkokul</a:t>
            </a:r>
            <a:r>
              <a:rPr sz="1400" spc="-10" dirty="0" smtClean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3.ve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4.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Sınıflar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İçin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Hijyen</a:t>
            </a:r>
            <a:r>
              <a:rPr sz="1400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ajandası,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endParaRPr lang="tr-TR" sz="1400" spc="-5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sz="1400" spc="-5" dirty="0" err="1" smtClean="0">
                <a:latin typeface="Calibri"/>
                <a:cs typeface="Calibri"/>
              </a:rPr>
              <a:t>Hijyen</a:t>
            </a:r>
            <a:r>
              <a:rPr sz="1400" spc="-5" dirty="0" smtClean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Bilgilerini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İçeren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Tematik</a:t>
            </a:r>
            <a:r>
              <a:rPr sz="1400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Mesaj</a:t>
            </a:r>
            <a:r>
              <a:rPr sz="14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Kartları,</a:t>
            </a:r>
            <a:r>
              <a:rPr sz="1400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endParaRPr lang="tr-TR" sz="1400" spc="4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sz="1400" spc="-15" dirty="0" err="1" smtClean="0">
                <a:latin typeface="Calibri"/>
                <a:cs typeface="Calibri"/>
              </a:rPr>
              <a:t>Temizlik</a:t>
            </a:r>
            <a:r>
              <a:rPr sz="1400" spc="-15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Hijyen,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Geri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Dönüşüm,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Sıfır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Atık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vb.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konulara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verilen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17</a:t>
            </a:r>
            <a:r>
              <a:rPr sz="1400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farklı</a:t>
            </a:r>
            <a:r>
              <a:rPr sz="14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poster.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068768" y="3051943"/>
            <a:ext cx="4127500" cy="2583180"/>
            <a:chOff x="1905000" y="2524760"/>
            <a:chExt cx="4127500" cy="258318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2524760"/>
              <a:ext cx="3817620" cy="12725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7079" y="3776980"/>
              <a:ext cx="3995420" cy="1330960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153400" y="2386477"/>
            <a:ext cx="3241040" cy="3253740"/>
            <a:chOff x="6202679" y="2156460"/>
            <a:chExt cx="3241040" cy="325374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2679" y="2156460"/>
              <a:ext cx="1259840" cy="18008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0819" y="2225040"/>
              <a:ext cx="1270000" cy="18008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71179" y="3594100"/>
              <a:ext cx="1272540" cy="18008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14159" y="3609340"/>
              <a:ext cx="1270000" cy="18008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1427" y="3249676"/>
            <a:ext cx="988060" cy="596900"/>
            <a:chOff x="635000" y="2349500"/>
            <a:chExt cx="988060" cy="596900"/>
          </a:xfrm>
        </p:grpSpPr>
        <p:sp>
          <p:nvSpPr>
            <p:cNvPr id="3" name="object 3"/>
            <p:cNvSpPr/>
            <p:nvPr/>
          </p:nvSpPr>
          <p:spPr>
            <a:xfrm>
              <a:off x="641350" y="235585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975360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114757" y="483488"/>
                  </a:lnTo>
                  <a:lnTo>
                    <a:pt x="114757" y="131572"/>
                  </a:lnTo>
                  <a:lnTo>
                    <a:pt x="622020" y="11557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1350" y="235585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0" y="0"/>
                  </a:moveTo>
                  <a:lnTo>
                    <a:pt x="975360" y="0"/>
                  </a:lnTo>
                  <a:lnTo>
                    <a:pt x="622020" y="115570"/>
                  </a:lnTo>
                  <a:lnTo>
                    <a:pt x="114757" y="131572"/>
                  </a:lnTo>
                  <a:lnTo>
                    <a:pt x="114757" y="483488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499938" y="5791200"/>
            <a:ext cx="990600" cy="599440"/>
            <a:chOff x="10340340" y="4615179"/>
            <a:chExt cx="990600" cy="599440"/>
          </a:xfrm>
        </p:grpSpPr>
        <p:sp>
          <p:nvSpPr>
            <p:cNvPr id="6" name="object 6"/>
            <p:cNvSpPr/>
            <p:nvPr/>
          </p:nvSpPr>
          <p:spPr>
            <a:xfrm>
              <a:off x="10346690" y="4621529"/>
              <a:ext cx="977900" cy="586740"/>
            </a:xfrm>
            <a:custGeom>
              <a:avLst/>
              <a:gdLst/>
              <a:ahLst/>
              <a:cxnLst/>
              <a:rect l="l" t="t" r="r" b="b"/>
              <a:pathLst>
                <a:path w="977900" h="586739">
                  <a:moveTo>
                    <a:pt x="977900" y="0"/>
                  </a:moveTo>
                  <a:lnTo>
                    <a:pt x="862837" y="101092"/>
                  </a:lnTo>
                  <a:lnTo>
                    <a:pt x="862837" y="454660"/>
                  </a:lnTo>
                  <a:lnTo>
                    <a:pt x="354202" y="470662"/>
                  </a:lnTo>
                  <a:lnTo>
                    <a:pt x="0" y="586740"/>
                  </a:lnTo>
                  <a:lnTo>
                    <a:pt x="977900" y="586740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46690" y="4621529"/>
              <a:ext cx="977900" cy="586740"/>
            </a:xfrm>
            <a:custGeom>
              <a:avLst/>
              <a:gdLst/>
              <a:ahLst/>
              <a:cxnLst/>
              <a:rect l="l" t="t" r="r" b="b"/>
              <a:pathLst>
                <a:path w="977900" h="586739">
                  <a:moveTo>
                    <a:pt x="977900" y="586740"/>
                  </a:moveTo>
                  <a:lnTo>
                    <a:pt x="0" y="586740"/>
                  </a:lnTo>
                  <a:lnTo>
                    <a:pt x="354202" y="470662"/>
                  </a:lnTo>
                  <a:lnTo>
                    <a:pt x="862837" y="454660"/>
                  </a:lnTo>
                  <a:lnTo>
                    <a:pt x="862837" y="101092"/>
                  </a:lnTo>
                  <a:lnTo>
                    <a:pt x="977900" y="0"/>
                  </a:lnTo>
                  <a:lnTo>
                    <a:pt x="977900" y="58674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4182745" cy="2432685"/>
            <a:chOff x="0" y="0"/>
            <a:chExt cx="4182745" cy="24326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182364" cy="24323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6566" y="0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991600" y="5466078"/>
            <a:ext cx="23069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71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Çizgi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Film: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Proje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hedefleri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doğrultusunda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çizgi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film hazırlık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çalışmaları </a:t>
            </a:r>
            <a:r>
              <a:rPr sz="1400" dirty="0">
                <a:latin typeface="Calibri"/>
                <a:cs typeface="Calibri"/>
              </a:rPr>
              <a:t>devam</a:t>
            </a:r>
            <a:r>
              <a:rPr sz="1400" spc="-20" dirty="0">
                <a:latin typeface="Calibri"/>
                <a:cs typeface="Calibri"/>
              </a:rPr>
              <a:t> etmektedir</a:t>
            </a:r>
            <a:r>
              <a:rPr sz="1400" spc="-2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90424" y="3298813"/>
            <a:ext cx="1847850" cy="71247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1400" b="1" spc="-30" dirty="0">
                <a:latin typeface="Calibri"/>
                <a:cs typeface="Calibri"/>
              </a:rPr>
              <a:t>Web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Sitesi: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Projenin</a:t>
            </a:r>
            <a:endParaRPr sz="1400" dirty="0">
              <a:latin typeface="Calibri"/>
              <a:cs typeface="Calibri"/>
            </a:endParaRPr>
          </a:p>
          <a:p>
            <a:pPr marL="12065" marR="5080" algn="ctr">
              <a:lnSpc>
                <a:spcPct val="107100"/>
              </a:lnSpc>
            </a:pPr>
            <a:r>
              <a:rPr sz="1400" spc="-5" dirty="0">
                <a:latin typeface="Calibri"/>
                <a:cs typeface="Calibri"/>
              </a:rPr>
              <a:t>tanıtımı </a:t>
            </a:r>
            <a:r>
              <a:rPr sz="1400" dirty="0">
                <a:latin typeface="Calibri"/>
                <a:cs typeface="Calibri"/>
              </a:rPr>
              <a:t>amacıyla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web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sitesi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oluşturulmuştur.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82700" y="111378"/>
            <a:ext cx="12401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</a:rPr>
              <a:t>Görünürlük</a:t>
            </a:r>
            <a:endParaRPr sz="2000"/>
          </a:p>
          <a:p>
            <a:pPr marL="4064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Çalışmaları</a:t>
            </a:r>
            <a:endParaRPr sz="2000"/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4798" y="4065197"/>
            <a:ext cx="2971800" cy="213867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1869" y="4026462"/>
            <a:ext cx="3786078" cy="120162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8514" y="4038600"/>
            <a:ext cx="3541013" cy="213867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06260" y="3427729"/>
            <a:ext cx="2520315" cy="4826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400" b="1" spc="-5" dirty="0">
                <a:latin typeface="Calibri"/>
                <a:cs typeface="Calibri"/>
              </a:rPr>
              <a:t>Proje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Tanıtım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Filmi: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Projenin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basın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latin typeface="Calibri"/>
                <a:cs typeface="Calibri"/>
              </a:rPr>
              <a:t>toplantısında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sunulmuştur.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9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8025" y="543282"/>
            <a:ext cx="5164707" cy="3106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81959" y="0"/>
            <a:ext cx="4295140" cy="2306320"/>
            <a:chOff x="3481959" y="0"/>
            <a:chExt cx="4295140" cy="2306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1959" y="0"/>
              <a:ext cx="4294884" cy="230600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13805" y="0"/>
              <a:ext cx="3844925" cy="1905000"/>
            </a:xfrm>
            <a:custGeom>
              <a:avLst/>
              <a:gdLst/>
              <a:ahLst/>
              <a:cxnLst/>
              <a:rect l="l" t="t" r="r" b="b"/>
              <a:pathLst>
                <a:path w="3844925" h="1905000">
                  <a:moveTo>
                    <a:pt x="3844908" y="0"/>
                  </a:moveTo>
                  <a:lnTo>
                    <a:pt x="0" y="0"/>
                  </a:lnTo>
                  <a:lnTo>
                    <a:pt x="1922454" y="1905000"/>
                  </a:lnTo>
                  <a:lnTo>
                    <a:pt x="3844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93178" y="0"/>
              <a:ext cx="3284220" cy="1628139"/>
            </a:xfrm>
            <a:custGeom>
              <a:avLst/>
              <a:gdLst/>
              <a:ahLst/>
              <a:cxnLst/>
              <a:rect l="l" t="t" r="r" b="b"/>
              <a:pathLst>
                <a:path w="3284220" h="1628139">
                  <a:moveTo>
                    <a:pt x="3283622" y="0"/>
                  </a:moveTo>
                  <a:lnTo>
                    <a:pt x="0" y="0"/>
                  </a:lnTo>
                  <a:lnTo>
                    <a:pt x="1641811" y="1628139"/>
                  </a:lnTo>
                  <a:lnTo>
                    <a:pt x="3283622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15534" y="196278"/>
            <a:ext cx="1438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Proje</a:t>
            </a:r>
            <a:r>
              <a:rPr sz="2000" spc="-110" dirty="0">
                <a:solidFill>
                  <a:srgbClr val="FFFFFF"/>
                </a:solidFill>
              </a:rPr>
              <a:t> </a:t>
            </a:r>
            <a:r>
              <a:rPr sz="2000" spc="-25" dirty="0">
                <a:solidFill>
                  <a:srgbClr val="FFFFFF"/>
                </a:solidFill>
              </a:rPr>
              <a:t>Takvimi</a:t>
            </a:r>
            <a:endParaRPr sz="20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5854" y="1752600"/>
            <a:ext cx="10439400" cy="488911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448800" y="873493"/>
            <a:ext cx="2203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15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Aralık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2023-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15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Nisan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2024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415912" y="873493"/>
            <a:ext cx="381061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marR="5080" indent="-3225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62033"/>
                </a:solidFill>
                <a:latin typeface="Calibri"/>
                <a:cs typeface="Calibri"/>
              </a:rPr>
              <a:t>2023-2024</a:t>
            </a:r>
            <a:r>
              <a:rPr sz="2000" b="1" spc="-75" dirty="0">
                <a:solidFill>
                  <a:srgbClr val="16203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62033"/>
                </a:solidFill>
                <a:latin typeface="Calibri"/>
                <a:cs typeface="Calibri"/>
              </a:rPr>
              <a:t>EĞİTİM</a:t>
            </a:r>
            <a:r>
              <a:rPr sz="2000" b="1" spc="-35" dirty="0">
                <a:solidFill>
                  <a:srgbClr val="16203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62033"/>
                </a:solidFill>
                <a:latin typeface="Calibri"/>
                <a:cs typeface="Calibri"/>
              </a:rPr>
              <a:t>ÖĞRETİM</a:t>
            </a:r>
            <a:r>
              <a:rPr sz="2000" b="1" spc="-35" dirty="0">
                <a:solidFill>
                  <a:srgbClr val="1620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62033"/>
                </a:solidFill>
                <a:latin typeface="Calibri"/>
                <a:cs typeface="Calibri"/>
              </a:rPr>
              <a:t>YILI </a:t>
            </a:r>
            <a:r>
              <a:rPr sz="2000" b="1" spc="-5" dirty="0" smtClean="0">
                <a:solidFill>
                  <a:srgbClr val="162033"/>
                </a:solidFill>
                <a:latin typeface="Calibri"/>
                <a:cs typeface="Calibri"/>
              </a:rPr>
              <a:t>PLANLANAN</a:t>
            </a:r>
            <a:r>
              <a:rPr sz="2000" b="1" spc="-25" dirty="0" smtClean="0">
                <a:solidFill>
                  <a:srgbClr val="16203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62033"/>
                </a:solidFill>
                <a:latin typeface="Calibri"/>
                <a:cs typeface="Calibri"/>
              </a:rPr>
              <a:t>FAALİYETLER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715" y="0"/>
            <a:ext cx="4261485" cy="2380615"/>
            <a:chOff x="135715" y="0"/>
            <a:chExt cx="4261485" cy="2380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15" y="0"/>
              <a:ext cx="4261453" cy="23800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7180" y="35559"/>
              <a:ext cx="3916679" cy="1943100"/>
            </a:xfrm>
            <a:custGeom>
              <a:avLst/>
              <a:gdLst/>
              <a:ahLst/>
              <a:cxnLst/>
              <a:rect l="l" t="t" r="r" b="b"/>
              <a:pathLst>
                <a:path w="3916679" h="1943100">
                  <a:moveTo>
                    <a:pt x="3916680" y="0"/>
                  </a:moveTo>
                  <a:lnTo>
                    <a:pt x="0" y="0"/>
                  </a:lnTo>
                  <a:lnTo>
                    <a:pt x="1958339" y="1943100"/>
                  </a:lnTo>
                  <a:lnTo>
                    <a:pt x="3916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9120" y="35559"/>
              <a:ext cx="3355340" cy="1666239"/>
            </a:xfrm>
            <a:custGeom>
              <a:avLst/>
              <a:gdLst/>
              <a:ahLst/>
              <a:cxnLst/>
              <a:rect l="l" t="t" r="r" b="b"/>
              <a:pathLst>
                <a:path w="3355340" h="1666239">
                  <a:moveTo>
                    <a:pt x="3355340" y="0"/>
                  </a:moveTo>
                  <a:lnTo>
                    <a:pt x="0" y="0"/>
                  </a:lnTo>
                  <a:lnTo>
                    <a:pt x="1677670" y="1666240"/>
                  </a:lnTo>
                  <a:lnTo>
                    <a:pt x="3355340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97711" y="124078"/>
            <a:ext cx="15163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6084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</a:rPr>
              <a:t>Rol </a:t>
            </a:r>
            <a:r>
              <a:rPr sz="2000" spc="-15" dirty="0">
                <a:solidFill>
                  <a:srgbClr val="FFFFFF"/>
                </a:solidFill>
              </a:rPr>
              <a:t>ve </a:t>
            </a:r>
            <a:r>
              <a:rPr sz="2000" spc="-10" dirty="0">
                <a:solidFill>
                  <a:srgbClr val="FFFFFF"/>
                </a:solidFill>
              </a:rPr>
              <a:t> S</a:t>
            </a:r>
            <a:r>
              <a:rPr sz="2000" dirty="0">
                <a:solidFill>
                  <a:srgbClr val="FFFFFF"/>
                </a:solidFill>
              </a:rPr>
              <a:t>o</a:t>
            </a:r>
            <a:r>
              <a:rPr sz="2000" spc="10" dirty="0">
                <a:solidFill>
                  <a:srgbClr val="FFFFFF"/>
                </a:solidFill>
              </a:rPr>
              <a:t>r</a:t>
            </a:r>
            <a:r>
              <a:rPr sz="2000" dirty="0">
                <a:solidFill>
                  <a:srgbClr val="FFFFFF"/>
                </a:solidFill>
              </a:rPr>
              <a:t>u</a:t>
            </a:r>
            <a:r>
              <a:rPr sz="2000" spc="-10" dirty="0">
                <a:solidFill>
                  <a:srgbClr val="FFFFFF"/>
                </a:solidFill>
              </a:rPr>
              <a:t>m</a:t>
            </a:r>
            <a:r>
              <a:rPr sz="2000" spc="5" dirty="0">
                <a:solidFill>
                  <a:srgbClr val="FFFFFF"/>
                </a:solidFill>
              </a:rPr>
              <a:t>l</a:t>
            </a:r>
            <a:r>
              <a:rPr sz="2000" dirty="0">
                <a:solidFill>
                  <a:srgbClr val="FFFFFF"/>
                </a:solidFill>
              </a:rPr>
              <a:t>u</a:t>
            </a:r>
            <a:r>
              <a:rPr sz="2000" spc="5" dirty="0">
                <a:solidFill>
                  <a:srgbClr val="FFFFFF"/>
                </a:solidFill>
              </a:rPr>
              <a:t>l</a:t>
            </a:r>
            <a:r>
              <a:rPr sz="2000" dirty="0">
                <a:solidFill>
                  <a:srgbClr val="FFFFFF"/>
                </a:solidFill>
              </a:rPr>
              <a:t>uk</a:t>
            </a:r>
            <a:r>
              <a:rPr sz="2000" spc="5" dirty="0">
                <a:solidFill>
                  <a:srgbClr val="FFFFFF"/>
                </a:solidFill>
              </a:rPr>
              <a:t>l</a:t>
            </a:r>
            <a:r>
              <a:rPr sz="2000" spc="-10" dirty="0">
                <a:solidFill>
                  <a:srgbClr val="FFFFFF"/>
                </a:solidFill>
              </a:rPr>
              <a:t>a</a:t>
            </a:r>
            <a:r>
              <a:rPr sz="2000" dirty="0">
                <a:solidFill>
                  <a:srgbClr val="FFFFFF"/>
                </a:solidFill>
              </a:rPr>
              <a:t>r</a:t>
            </a:r>
            <a:endParaRPr sz="20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1371600"/>
            <a:ext cx="6093460" cy="49402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200" y="2286000"/>
            <a:ext cx="7924078" cy="3552207"/>
            <a:chOff x="2550073" y="2255537"/>
            <a:chExt cx="7279005" cy="32016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0073" y="2255537"/>
              <a:ext cx="7278543" cy="32016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019" y="2405380"/>
              <a:ext cx="6791959" cy="27152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348226" y="1020190"/>
            <a:ext cx="33807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41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62033"/>
                </a:solidFill>
                <a:latin typeface="Calibri"/>
                <a:cs typeface="Calibri"/>
              </a:rPr>
              <a:t>2.</a:t>
            </a:r>
            <a:r>
              <a:rPr sz="1800" b="1" spc="-85" dirty="0">
                <a:solidFill>
                  <a:srgbClr val="162033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62033"/>
                </a:solidFill>
                <a:latin typeface="Calibri"/>
                <a:cs typeface="Calibri"/>
              </a:rPr>
              <a:t>BÖLÜM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62033"/>
                </a:solidFill>
                <a:latin typeface="Calibri"/>
                <a:cs typeface="Calibri"/>
              </a:rPr>
              <a:t>İyi</a:t>
            </a:r>
            <a:r>
              <a:rPr sz="1800" b="1" spc="-25" dirty="0">
                <a:solidFill>
                  <a:srgbClr val="16203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62033"/>
                </a:solidFill>
                <a:latin typeface="Calibri"/>
                <a:cs typeface="Calibri"/>
              </a:rPr>
              <a:t>Uygulamalar</a:t>
            </a:r>
            <a:r>
              <a:rPr sz="1800" b="1" spc="-20" dirty="0">
                <a:solidFill>
                  <a:srgbClr val="162033"/>
                </a:solidFill>
                <a:latin typeface="Calibri"/>
                <a:cs typeface="Calibri"/>
              </a:rPr>
              <a:t> Yarışması </a:t>
            </a:r>
            <a:r>
              <a:rPr sz="1800" b="1" spc="-5" dirty="0">
                <a:solidFill>
                  <a:srgbClr val="162033"/>
                </a:solidFill>
                <a:latin typeface="Calibri"/>
                <a:cs typeface="Calibri"/>
              </a:rPr>
              <a:t>Hakkında</a:t>
            </a:r>
            <a:endParaRPr sz="1800" dirty="0">
              <a:latin typeface="Calibri"/>
              <a:cs typeface="Calibri"/>
            </a:endParaRPr>
          </a:p>
          <a:p>
            <a:pPr marL="700405">
              <a:lnSpc>
                <a:spcPct val="100000"/>
              </a:lnSpc>
            </a:pPr>
            <a:r>
              <a:rPr sz="1800" b="1" dirty="0">
                <a:solidFill>
                  <a:srgbClr val="162033"/>
                </a:solidFill>
                <a:latin typeface="Calibri"/>
                <a:cs typeface="Calibri"/>
              </a:rPr>
              <a:t>-</a:t>
            </a:r>
            <a:r>
              <a:rPr sz="1800" b="1" spc="-25" dirty="0">
                <a:solidFill>
                  <a:srgbClr val="162033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62033"/>
                </a:solidFill>
                <a:latin typeface="Calibri"/>
                <a:cs typeface="Calibri"/>
              </a:rPr>
              <a:t>Yarışma </a:t>
            </a:r>
            <a:r>
              <a:rPr sz="1800" b="1" spc="-5" dirty="0">
                <a:solidFill>
                  <a:srgbClr val="162033"/>
                </a:solidFill>
                <a:latin typeface="Calibri"/>
                <a:cs typeface="Calibri"/>
              </a:rPr>
              <a:t>Şartnamesi</a:t>
            </a:r>
            <a:endParaRPr sz="1800" dirty="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</a:pPr>
            <a:r>
              <a:rPr sz="1800" b="1" dirty="0">
                <a:solidFill>
                  <a:srgbClr val="162033"/>
                </a:solidFill>
                <a:latin typeface="Calibri"/>
                <a:cs typeface="Calibri"/>
              </a:rPr>
              <a:t>- </a:t>
            </a:r>
            <a:r>
              <a:rPr sz="1800" b="1" spc="-20" dirty="0">
                <a:solidFill>
                  <a:srgbClr val="162033"/>
                </a:solidFill>
                <a:latin typeface="Calibri"/>
                <a:cs typeface="Calibri"/>
              </a:rPr>
              <a:t>Yarışmanın</a:t>
            </a:r>
            <a:r>
              <a:rPr sz="1800" b="1" dirty="0">
                <a:solidFill>
                  <a:srgbClr val="16203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62033"/>
                </a:solidFill>
                <a:latin typeface="Calibri"/>
                <a:cs typeface="Calibri"/>
              </a:rPr>
              <a:t>Puanlama</a:t>
            </a:r>
            <a:r>
              <a:rPr sz="1800" b="1" spc="15" dirty="0">
                <a:solidFill>
                  <a:srgbClr val="162033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62033"/>
                </a:solidFill>
                <a:latin typeface="Calibri"/>
                <a:cs typeface="Calibri"/>
              </a:rPr>
              <a:t>Kriterleri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412" y="2895600"/>
            <a:ext cx="7049770" cy="3577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49900"/>
              </a:lnSpc>
              <a:spcBef>
                <a:spcPts val="100"/>
              </a:spcBef>
            </a:pPr>
            <a:r>
              <a:rPr sz="1400" spc="-20" dirty="0" err="1">
                <a:latin typeface="Calibri"/>
                <a:cs typeface="Calibri"/>
              </a:rPr>
              <a:t>Yarışma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 err="1" smtClean="0">
                <a:latin typeface="Calibri"/>
                <a:cs typeface="Calibri"/>
              </a:rPr>
              <a:t>ile</a:t>
            </a:r>
            <a:r>
              <a:rPr lang="tr-TR" sz="1400" dirty="0" smtClean="0">
                <a:latin typeface="Calibri"/>
                <a:cs typeface="Calibri"/>
              </a:rPr>
              <a:t>;</a:t>
            </a:r>
          </a:p>
          <a:p>
            <a:pPr marL="297815" marR="5080" indent="-285750" algn="ctr">
              <a:lnSpc>
                <a:spcPct val="1499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1400" dirty="0" smtClean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öğrenci, öğretmen,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okul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yöneticileri,</a:t>
            </a:r>
            <a:r>
              <a:rPr sz="14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destek</a:t>
            </a:r>
            <a:r>
              <a:rPr sz="1400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personeli</a:t>
            </a:r>
            <a:r>
              <a:rPr sz="1400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ve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velilerde</a:t>
            </a:r>
            <a:r>
              <a:rPr lang="tr-TR" sz="1400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;</a:t>
            </a:r>
          </a:p>
          <a:p>
            <a:pPr marL="12065" marR="5080" algn="ctr">
              <a:lnSpc>
                <a:spcPct val="149900"/>
              </a:lnSpc>
              <a:spcBef>
                <a:spcPts val="100"/>
              </a:spcBef>
            </a:pPr>
            <a:r>
              <a:rPr sz="1400" spc="20" dirty="0" smtClean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temizlik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ve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hijyen</a:t>
            </a:r>
            <a:r>
              <a:rPr sz="14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konusunda</a:t>
            </a:r>
            <a:r>
              <a:rPr sz="1400" b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bilinçlenme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sağlayarak</a:t>
            </a:r>
            <a:endParaRPr sz="1400" dirty="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farkındalığın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artırılması,</a:t>
            </a:r>
            <a:r>
              <a:rPr sz="14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tr-TR" sz="1400" b="1" spc="4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840"/>
              </a:spcBef>
            </a:pPr>
            <a:endParaRPr lang="tr-TR" sz="1400" spc="40" dirty="0">
              <a:latin typeface="Calibri"/>
              <a:cs typeface="Calibri"/>
            </a:endParaRPr>
          </a:p>
          <a:p>
            <a:pPr marL="288925" indent="-285750" algn="ctr">
              <a:lnSpc>
                <a:spcPct val="100000"/>
              </a:lnSpc>
              <a:spcBef>
                <a:spcPts val="840"/>
              </a:spcBef>
              <a:buFont typeface="Wingdings" panose="05000000000000000000" pitchFamily="2" charset="2"/>
              <a:buChar char="Ø"/>
            </a:pPr>
            <a:r>
              <a:rPr sz="1400" spc="-5" dirty="0" err="1" smtClean="0">
                <a:latin typeface="Calibri"/>
                <a:cs typeface="Calibri"/>
              </a:rPr>
              <a:t>bu</a:t>
            </a:r>
            <a:r>
              <a:rPr sz="1400" spc="20" dirty="0" smtClean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kapsamda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öğretmenler </a:t>
            </a:r>
            <a:r>
              <a:rPr sz="1400" b="1" spc="-5" dirty="0">
                <a:latin typeface="Calibri"/>
                <a:cs typeface="Calibri"/>
              </a:rPr>
              <a:t>tarafından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okul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88265" marR="79375" algn="ctr">
              <a:lnSpc>
                <a:spcPct val="150100"/>
              </a:lnSpc>
            </a:pPr>
            <a:r>
              <a:rPr sz="14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ve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çevresine yönelik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yeni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yaratıcı</a:t>
            </a:r>
            <a:r>
              <a:rPr sz="1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uygulamaların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geliştirilerek, </a:t>
            </a:r>
            <a:r>
              <a:rPr sz="1400" b="1" spc="-305" dirty="0">
                <a:latin typeface="Calibri"/>
                <a:cs typeface="Calibri"/>
              </a:rPr>
              <a:t> </a:t>
            </a:r>
            <a:endParaRPr lang="tr-TR" sz="1400" b="1" spc="-305" dirty="0" smtClean="0">
              <a:latin typeface="Calibri"/>
              <a:cs typeface="Calibri"/>
            </a:endParaRPr>
          </a:p>
          <a:p>
            <a:pPr marL="88265" marR="79375" algn="ctr">
              <a:lnSpc>
                <a:spcPct val="150100"/>
              </a:lnSpc>
            </a:pPr>
            <a:r>
              <a:rPr sz="14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sosyal</a:t>
            </a:r>
            <a:r>
              <a:rPr sz="1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sorumluluk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kampanyaları </a:t>
            </a:r>
            <a:r>
              <a:rPr sz="1400" b="1" spc="-5" dirty="0">
                <a:latin typeface="Calibri"/>
                <a:cs typeface="Calibri"/>
              </a:rPr>
              <a:t>düzenlenmesi</a:t>
            </a:r>
            <a:r>
              <a:rPr sz="1400" spc="-5" dirty="0">
                <a:latin typeface="Calibri"/>
                <a:cs typeface="Calibri"/>
              </a:rPr>
              <a:t>, </a:t>
            </a:r>
            <a:endParaRPr lang="tr-TR" sz="1400" spc="-5" dirty="0" smtClean="0">
              <a:latin typeface="Calibri"/>
              <a:cs typeface="Calibri"/>
            </a:endParaRPr>
          </a:p>
          <a:p>
            <a:pPr marL="88265" marR="79375" algn="ctr">
              <a:lnSpc>
                <a:spcPct val="150100"/>
              </a:lnSpc>
            </a:pPr>
            <a:r>
              <a:rPr sz="1400" dirty="0" err="1" smtClean="0">
                <a:latin typeface="Calibri"/>
                <a:cs typeface="Calibri"/>
              </a:rPr>
              <a:t>elde</a:t>
            </a:r>
            <a:r>
              <a:rPr sz="1400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edilen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kazanımların</a:t>
            </a:r>
            <a:r>
              <a:rPr sz="1400" spc="-35" dirty="0">
                <a:latin typeface="Calibri"/>
                <a:cs typeface="Calibri"/>
              </a:rPr>
              <a:t> </a:t>
            </a:r>
            <a:endParaRPr lang="tr-TR" sz="1400" spc="-35" dirty="0" smtClean="0">
              <a:latin typeface="Calibri"/>
              <a:cs typeface="Calibri"/>
            </a:endParaRPr>
          </a:p>
          <a:p>
            <a:pPr marL="88265" marR="79375" algn="ctr">
              <a:lnSpc>
                <a:spcPct val="150100"/>
              </a:lnSpc>
            </a:pPr>
            <a:r>
              <a:rPr sz="1400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kalıcı</a:t>
            </a:r>
            <a:r>
              <a:rPr sz="1400" spc="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olması</a:t>
            </a:r>
            <a:r>
              <a:rPr sz="1400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tr-TR" sz="1400" spc="-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amacıyla </a:t>
            </a:r>
            <a:r>
              <a:rPr sz="1400" spc="-5" dirty="0" err="1" smtClean="0">
                <a:latin typeface="Calibri"/>
                <a:cs typeface="Calibri"/>
              </a:rPr>
              <a:t>uygulamaların</a:t>
            </a:r>
            <a:r>
              <a:rPr sz="1400" spc="5" dirty="0" smtClean="0">
                <a:latin typeface="Calibri"/>
                <a:cs typeface="Calibri"/>
              </a:rPr>
              <a:t> </a:t>
            </a:r>
            <a:endParaRPr lang="tr-TR" sz="1400" spc="5" dirty="0" smtClean="0">
              <a:latin typeface="Calibri"/>
              <a:cs typeface="Calibri"/>
            </a:endParaRPr>
          </a:p>
          <a:p>
            <a:pPr marL="88265" marR="79375" algn="ctr">
              <a:lnSpc>
                <a:spcPct val="150100"/>
              </a:lnSpc>
            </a:pPr>
            <a:r>
              <a:rPr sz="1400" b="1" spc="-1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ülke</a:t>
            </a:r>
            <a:r>
              <a:rPr sz="1400" b="1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genelinde</a:t>
            </a:r>
            <a:r>
              <a:rPr lang="tr-T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yaygınlaştırılması</a:t>
            </a:r>
            <a:r>
              <a:rPr sz="1400" b="1" spc="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amaçlanmıştır.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600" y="2974003"/>
            <a:ext cx="988060" cy="596900"/>
            <a:chOff x="1366519" y="2440939"/>
            <a:chExt cx="988060" cy="596900"/>
          </a:xfrm>
        </p:grpSpPr>
        <p:sp>
          <p:nvSpPr>
            <p:cNvPr id="4" name="object 4"/>
            <p:cNvSpPr/>
            <p:nvPr/>
          </p:nvSpPr>
          <p:spPr>
            <a:xfrm>
              <a:off x="1372869" y="2447289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975360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114808" y="483488"/>
                  </a:lnTo>
                  <a:lnTo>
                    <a:pt x="114808" y="131572"/>
                  </a:lnTo>
                  <a:lnTo>
                    <a:pt x="622046" y="11557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2869" y="2447289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0" y="0"/>
                  </a:moveTo>
                  <a:lnTo>
                    <a:pt x="975360" y="0"/>
                  </a:lnTo>
                  <a:lnTo>
                    <a:pt x="622046" y="115570"/>
                  </a:lnTo>
                  <a:lnTo>
                    <a:pt x="114808" y="131572"/>
                  </a:lnTo>
                  <a:lnTo>
                    <a:pt x="114808" y="483488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4046854" cy="2324735"/>
            <a:chOff x="0" y="0"/>
            <a:chExt cx="4046854" cy="232473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46572" cy="232420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6566" y="0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36786" y="215521"/>
            <a:ext cx="2336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280" algn="ctr">
              <a:lnSpc>
                <a:spcPct val="100000"/>
              </a:lnSpc>
              <a:spcBef>
                <a:spcPts val="100"/>
              </a:spcBef>
            </a:pPr>
            <a:r>
              <a:rPr lang="tr-TR" sz="2000" spc="-20" dirty="0" smtClean="0">
                <a:solidFill>
                  <a:srgbClr val="FFFFFF"/>
                </a:solidFill>
              </a:rPr>
              <a:t>İYİ UYGULAMALAR YARIŞMASI </a:t>
            </a:r>
            <a:endParaRPr sz="2000" dirty="0"/>
          </a:p>
        </p:txBody>
      </p:sp>
      <p:sp>
        <p:nvSpPr>
          <p:cNvPr id="16" name="object 16"/>
          <p:cNvSpPr txBox="1"/>
          <p:nvPr/>
        </p:nvSpPr>
        <p:spPr>
          <a:xfrm>
            <a:off x="838200" y="1657399"/>
            <a:ext cx="7395845" cy="97142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35"/>
              </a:spcBef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İYİ</a:t>
            </a:r>
            <a:r>
              <a:rPr sz="1400" b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UYGULAMALAR</a:t>
            </a:r>
            <a:r>
              <a:rPr sz="14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20" dirty="0" smtClean="0">
                <a:solidFill>
                  <a:srgbClr val="171717"/>
                </a:solidFill>
                <a:latin typeface="Calibri"/>
                <a:cs typeface="Calibri"/>
              </a:rPr>
              <a:t>YARIŞMASI</a:t>
            </a:r>
            <a:endParaRPr lang="tr-TR" sz="1400" b="1" spc="-2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840"/>
              </a:spcBef>
            </a:pPr>
            <a:r>
              <a:rPr sz="1400" spc="-10" dirty="0" err="1" smtClean="0">
                <a:latin typeface="Calibri"/>
                <a:cs typeface="Calibri"/>
              </a:rPr>
              <a:t>Proje</a:t>
            </a:r>
            <a:r>
              <a:rPr sz="1400" spc="5" dirty="0" smtClean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hedeflerine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ulaşmak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için</a:t>
            </a:r>
            <a:r>
              <a:rPr sz="1400" spc="-5" dirty="0">
                <a:latin typeface="Calibri"/>
                <a:cs typeface="Calibri"/>
              </a:rPr>
              <a:t> gerçekleştirilecek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eğitim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faaliyetlerinin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ardından </a:t>
            </a:r>
            <a:r>
              <a:rPr sz="1400" spc="-15" dirty="0">
                <a:latin typeface="Calibri"/>
                <a:cs typeface="Calibri"/>
              </a:rPr>
              <a:t>ülke</a:t>
            </a:r>
            <a:r>
              <a:rPr sz="1400" spc="-5" dirty="0">
                <a:latin typeface="Calibri"/>
                <a:cs typeface="Calibri"/>
              </a:rPr>
              <a:t> genelindeki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400" spc="-10" dirty="0">
                <a:latin typeface="Calibri"/>
                <a:cs typeface="Calibri"/>
              </a:rPr>
              <a:t>resmî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okullarda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görev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yapan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tüm</a:t>
            </a:r>
            <a:r>
              <a:rPr sz="14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öğretmenlerin</a:t>
            </a:r>
            <a:r>
              <a:rPr sz="1400" spc="3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katılımına</a:t>
            </a:r>
            <a:r>
              <a:rPr sz="1400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açık,</a:t>
            </a:r>
            <a:r>
              <a:rPr sz="1400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ödüllü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bir</a:t>
            </a:r>
            <a:r>
              <a:rPr sz="1400" spc="-5" dirty="0">
                <a:latin typeface="Calibri"/>
                <a:cs typeface="Calibri"/>
              </a:rPr>
              <a:t> yarışma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gerçekleştirilecektir.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2771656" y="6382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86155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b="1" spc="-25" dirty="0" smtClean="0">
                <a:solidFill>
                  <a:srgbClr val="162033"/>
                </a:solidFill>
                <a:cs typeface="Calibri"/>
              </a:rPr>
              <a:t> </a:t>
            </a:r>
            <a:r>
              <a:rPr lang="tr-TR" b="1" spc="-20" dirty="0" smtClean="0">
                <a:solidFill>
                  <a:srgbClr val="162033"/>
                </a:solidFill>
                <a:cs typeface="Calibri"/>
              </a:rPr>
              <a:t>Yarışma </a:t>
            </a:r>
            <a:r>
              <a:rPr lang="tr-TR" b="1" spc="-5" dirty="0" smtClean="0">
                <a:solidFill>
                  <a:srgbClr val="162033"/>
                </a:solidFill>
                <a:cs typeface="Calibri"/>
              </a:rPr>
              <a:t>Şartnamesi</a:t>
            </a:r>
            <a:endParaRPr lang="tr-TR" dirty="0" smtClean="0">
              <a:cs typeface="Calibri"/>
            </a:endParaRPr>
          </a:p>
          <a:p>
            <a:pPr marL="4508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b="1" spc="-20" dirty="0" smtClean="0">
                <a:solidFill>
                  <a:srgbClr val="162033"/>
                </a:solidFill>
                <a:cs typeface="Calibri"/>
              </a:rPr>
              <a:t>Yarışmanın</a:t>
            </a:r>
            <a:r>
              <a:rPr lang="tr-TR" b="1" dirty="0" smtClean="0">
                <a:solidFill>
                  <a:srgbClr val="162033"/>
                </a:solidFill>
                <a:cs typeface="Calibri"/>
              </a:rPr>
              <a:t> </a:t>
            </a:r>
            <a:r>
              <a:rPr lang="tr-TR" b="1" spc="-10" dirty="0" smtClean="0">
                <a:solidFill>
                  <a:srgbClr val="162033"/>
                </a:solidFill>
                <a:cs typeface="Calibri"/>
              </a:rPr>
              <a:t>Puanlama</a:t>
            </a:r>
            <a:r>
              <a:rPr lang="tr-TR" b="1" spc="15" dirty="0" smtClean="0">
                <a:solidFill>
                  <a:srgbClr val="162033"/>
                </a:solidFill>
                <a:cs typeface="Calibri"/>
              </a:rPr>
              <a:t> </a:t>
            </a:r>
            <a:r>
              <a:rPr lang="tr-TR" b="1" spc="-15" dirty="0" smtClean="0">
                <a:solidFill>
                  <a:srgbClr val="162033"/>
                </a:solidFill>
                <a:cs typeface="Calibri"/>
              </a:rPr>
              <a:t>Kriterleri</a:t>
            </a:r>
            <a:endParaRPr lang="tr-TR" dirty="0">
              <a:cs typeface="Calibri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828800"/>
            <a:ext cx="3569142" cy="4525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2718992"/>
            <a:ext cx="4278634" cy="2942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268605" algn="l"/>
                <a:tab pos="269240" algn="l"/>
              </a:tabLst>
            </a:pPr>
            <a:r>
              <a:rPr sz="1400" dirty="0" err="1" smtClean="0">
                <a:latin typeface="Calibri"/>
                <a:cs typeface="Calibri"/>
              </a:rPr>
              <a:t>Bir</a:t>
            </a:r>
            <a:r>
              <a:rPr sz="1400" spc="-15" dirty="0" smtClean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uygulama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yalnızca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bir</a:t>
            </a:r>
            <a:r>
              <a:rPr sz="14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(1)</a:t>
            </a:r>
            <a:r>
              <a:rPr sz="1400" b="1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öğretmen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tarafından</a:t>
            </a:r>
            <a:endParaRPr sz="1400" dirty="0">
              <a:latin typeface="Calibri"/>
              <a:cs typeface="Calibri"/>
            </a:endParaRPr>
          </a:p>
          <a:p>
            <a:pPr marL="268605">
              <a:lnSpc>
                <a:spcPct val="100000"/>
              </a:lnSpc>
              <a:spcBef>
                <a:spcPts val="259"/>
              </a:spcBef>
            </a:pPr>
            <a:r>
              <a:rPr sz="1400" spc="-15" dirty="0">
                <a:latin typeface="Calibri"/>
                <a:cs typeface="Calibri"/>
              </a:rPr>
              <a:t>gönderilebilir.</a:t>
            </a:r>
            <a:endParaRPr sz="1400" dirty="0">
              <a:latin typeface="Calibri"/>
              <a:cs typeface="Calibri"/>
            </a:endParaRPr>
          </a:p>
          <a:p>
            <a:pPr marL="268605" marR="954405" indent="-256540">
              <a:lnSpc>
                <a:spcPts val="1939"/>
              </a:lnSpc>
              <a:spcBef>
                <a:spcPts val="90"/>
              </a:spcBef>
              <a:buFont typeface="Symbol"/>
              <a:buChar char=""/>
              <a:tabLst>
                <a:tab pos="268605" algn="l"/>
                <a:tab pos="269240" algn="l"/>
              </a:tabLst>
            </a:pP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Aynı okuldan </a:t>
            </a:r>
            <a:r>
              <a:rPr sz="1400" b="1" spc="-10" dirty="0">
                <a:latin typeface="Calibri"/>
                <a:cs typeface="Calibri"/>
              </a:rPr>
              <a:t>birden </a:t>
            </a:r>
            <a:r>
              <a:rPr sz="1400" b="1" spc="-5" dirty="0">
                <a:latin typeface="Calibri"/>
                <a:cs typeface="Calibri"/>
              </a:rPr>
              <a:t>fazla </a:t>
            </a:r>
            <a:r>
              <a:rPr sz="1400" b="1" spc="-10" dirty="0">
                <a:latin typeface="Calibri"/>
                <a:cs typeface="Calibri"/>
              </a:rPr>
              <a:t>öğretmen </a:t>
            </a:r>
            <a:r>
              <a:rPr sz="1400" spc="-5" dirty="0">
                <a:latin typeface="Calibri"/>
                <a:cs typeface="Calibri"/>
              </a:rPr>
              <a:t>farklı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uygulamalarla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yarışmaya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katılabilir.</a:t>
            </a:r>
            <a:endParaRPr sz="1400" dirty="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150"/>
              </a:spcBef>
              <a:buFont typeface="Symbol"/>
              <a:buChar char=""/>
              <a:tabLst>
                <a:tab pos="268605" algn="l"/>
                <a:tab pos="269240" algn="l"/>
              </a:tabLst>
            </a:pPr>
            <a:r>
              <a:rPr sz="1400" spc="-10" dirty="0">
                <a:latin typeface="Calibri"/>
                <a:cs typeface="Calibri"/>
              </a:rPr>
              <a:t>Okul</a:t>
            </a:r>
            <a:r>
              <a:rPr sz="1400" spc="-5" dirty="0">
                <a:latin typeface="Calibri"/>
                <a:cs typeface="Calibri"/>
              </a:rPr>
              <a:t> öğretmenleri,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başka sınıf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düzeyinden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öğrencilerle</a:t>
            </a:r>
            <a:endParaRPr sz="1400" dirty="0">
              <a:latin typeface="Calibri"/>
              <a:cs typeface="Calibri"/>
            </a:endParaRPr>
          </a:p>
          <a:p>
            <a:pPr marL="268605" marR="446405">
              <a:lnSpc>
                <a:spcPts val="1939"/>
              </a:lnSpc>
              <a:spcBef>
                <a:spcPts val="90"/>
              </a:spcBef>
            </a:pPr>
            <a:r>
              <a:rPr sz="1400" dirty="0">
                <a:latin typeface="Calibri"/>
                <a:cs typeface="Calibri"/>
              </a:rPr>
              <a:t>bir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ekip </a:t>
            </a:r>
            <a:r>
              <a:rPr sz="1400" b="1" spc="-10" dirty="0">
                <a:latin typeface="Calibri"/>
                <a:cs typeface="Calibri"/>
              </a:rPr>
              <a:t>oluşturarak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okul</a:t>
            </a:r>
            <a:r>
              <a:rPr sz="1400" dirty="0">
                <a:latin typeface="Calibri"/>
                <a:cs typeface="Calibri"/>
              </a:rPr>
              <a:t> adına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yarışmaya katılım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sağlayabilir.</a:t>
            </a:r>
            <a:endParaRPr sz="1400" dirty="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135"/>
              </a:spcBef>
              <a:buFont typeface="Symbol"/>
              <a:buChar char=""/>
              <a:tabLst>
                <a:tab pos="268605" algn="l"/>
                <a:tab pos="269240" algn="l"/>
              </a:tabLst>
            </a:pPr>
            <a:r>
              <a:rPr sz="1400" spc="-20" dirty="0">
                <a:latin typeface="Calibri"/>
                <a:cs typeface="Calibri"/>
              </a:rPr>
              <a:t>Yarışmaya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katılım</a:t>
            </a:r>
            <a:r>
              <a:rPr sz="1400" spc="-5" dirty="0">
                <a:latin typeface="Calibri"/>
                <a:cs typeface="Calibri"/>
              </a:rPr>
              <a:t> sağlayacak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öğretmenlerin,</a:t>
            </a:r>
            <a:endParaRPr sz="1400" dirty="0">
              <a:latin typeface="Calibri"/>
              <a:cs typeface="Calibri"/>
            </a:endParaRPr>
          </a:p>
          <a:p>
            <a:pPr marL="268605">
              <a:lnSpc>
                <a:spcPct val="100000"/>
              </a:lnSpc>
              <a:spcBef>
                <a:spcPts val="260"/>
              </a:spcBef>
            </a:pPr>
            <a:r>
              <a:rPr sz="1400" b="1" spc="-10" dirty="0">
                <a:latin typeface="Calibri"/>
                <a:cs typeface="Calibri"/>
              </a:rPr>
              <a:t>Öğretmen</a:t>
            </a:r>
            <a:r>
              <a:rPr sz="1400" b="1" spc="-5" dirty="0">
                <a:latin typeface="Calibri"/>
                <a:cs typeface="Calibri"/>
              </a:rPr>
              <a:t> Bilişim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Ağında</a:t>
            </a:r>
            <a:r>
              <a:rPr sz="1400" b="1" spc="-10" dirty="0">
                <a:latin typeface="Calibri"/>
                <a:cs typeface="Calibri"/>
              </a:rPr>
              <a:t> (ÖBA)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öğretmenler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için</a:t>
            </a:r>
          </a:p>
          <a:p>
            <a:pPr marL="268605" marR="104139">
              <a:lnSpc>
                <a:spcPct val="114300"/>
              </a:lnSpc>
              <a:spcBef>
                <a:spcPts val="20"/>
              </a:spcBef>
            </a:pPr>
            <a:r>
              <a:rPr sz="1400" dirty="0">
                <a:latin typeface="Calibri"/>
                <a:cs typeface="Calibri"/>
              </a:rPr>
              <a:t>hazırlanan</a:t>
            </a:r>
            <a:r>
              <a:rPr sz="1400" spc="-10" dirty="0">
                <a:latin typeface="Calibri"/>
                <a:cs typeface="Calibri"/>
              </a:rPr>
              <a:t> ve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yayınlanan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video</a:t>
            </a:r>
            <a:r>
              <a:rPr sz="1400" b="1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içeriklerinin</a:t>
            </a:r>
            <a:r>
              <a:rPr sz="14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izlenmesi </a:t>
            </a:r>
            <a:r>
              <a:rPr sz="1400" b="1" spc="-3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yarışmaya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katılımın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ön</a:t>
            </a:r>
            <a:r>
              <a:rPr sz="1400" b="1" u="sng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u="sng" spc="-2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koşuludur</a:t>
            </a:r>
            <a:r>
              <a:rPr sz="1400" b="1" u="sng" spc="-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.</a:t>
            </a:r>
            <a:endParaRPr lang="tr-TR" sz="1400" b="1" u="sng" spc="-2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268605" marR="104139">
              <a:lnSpc>
                <a:spcPct val="114300"/>
              </a:lnSpc>
              <a:spcBef>
                <a:spcPts val="20"/>
              </a:spcBef>
            </a:pPr>
            <a:r>
              <a:rPr lang="tr-TR" sz="14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tr-TR" sz="1400" b="1" spc="-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(Sertifika ile Başvuru yapılabilecek) </a:t>
            </a:r>
            <a:endParaRPr sz="14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9005" y="2382374"/>
            <a:ext cx="990600" cy="596900"/>
            <a:chOff x="1557019" y="2545079"/>
            <a:chExt cx="990600" cy="596900"/>
          </a:xfrm>
        </p:grpSpPr>
        <p:sp>
          <p:nvSpPr>
            <p:cNvPr id="4" name="object 4"/>
            <p:cNvSpPr/>
            <p:nvPr/>
          </p:nvSpPr>
          <p:spPr>
            <a:xfrm>
              <a:off x="1563369" y="2551429"/>
              <a:ext cx="977900" cy="584200"/>
            </a:xfrm>
            <a:custGeom>
              <a:avLst/>
              <a:gdLst/>
              <a:ahLst/>
              <a:cxnLst/>
              <a:rect l="l" t="t" r="r" b="b"/>
              <a:pathLst>
                <a:path w="977900" h="584200">
                  <a:moveTo>
                    <a:pt x="977900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115062" y="483489"/>
                  </a:lnTo>
                  <a:lnTo>
                    <a:pt x="115062" y="131572"/>
                  </a:lnTo>
                  <a:lnTo>
                    <a:pt x="623697" y="115570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3369" y="2551429"/>
              <a:ext cx="977900" cy="584200"/>
            </a:xfrm>
            <a:custGeom>
              <a:avLst/>
              <a:gdLst/>
              <a:ahLst/>
              <a:cxnLst/>
              <a:rect l="l" t="t" r="r" b="b"/>
              <a:pathLst>
                <a:path w="977900" h="584200">
                  <a:moveTo>
                    <a:pt x="0" y="0"/>
                  </a:moveTo>
                  <a:lnTo>
                    <a:pt x="977900" y="0"/>
                  </a:lnTo>
                  <a:lnTo>
                    <a:pt x="623697" y="115570"/>
                  </a:lnTo>
                  <a:lnTo>
                    <a:pt x="115062" y="131572"/>
                  </a:lnTo>
                  <a:lnTo>
                    <a:pt x="115062" y="483489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858500" y="6019800"/>
            <a:ext cx="990600" cy="596900"/>
            <a:chOff x="10053319" y="5951220"/>
            <a:chExt cx="990600" cy="596900"/>
          </a:xfrm>
        </p:grpSpPr>
        <p:sp>
          <p:nvSpPr>
            <p:cNvPr id="7" name="object 7"/>
            <p:cNvSpPr/>
            <p:nvPr/>
          </p:nvSpPr>
          <p:spPr>
            <a:xfrm>
              <a:off x="10059669" y="5957570"/>
              <a:ext cx="977900" cy="584200"/>
            </a:xfrm>
            <a:custGeom>
              <a:avLst/>
              <a:gdLst/>
              <a:ahLst/>
              <a:cxnLst/>
              <a:rect l="l" t="t" r="r" b="b"/>
              <a:pathLst>
                <a:path w="977900" h="584200">
                  <a:moveTo>
                    <a:pt x="977900" y="0"/>
                  </a:moveTo>
                  <a:lnTo>
                    <a:pt x="862837" y="100710"/>
                  </a:lnTo>
                  <a:lnTo>
                    <a:pt x="862837" y="452627"/>
                  </a:lnTo>
                  <a:lnTo>
                    <a:pt x="354202" y="468642"/>
                  </a:lnTo>
                  <a:lnTo>
                    <a:pt x="0" y="584199"/>
                  </a:lnTo>
                  <a:lnTo>
                    <a:pt x="977900" y="584199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59669" y="5957570"/>
              <a:ext cx="977900" cy="584200"/>
            </a:xfrm>
            <a:custGeom>
              <a:avLst/>
              <a:gdLst/>
              <a:ahLst/>
              <a:cxnLst/>
              <a:rect l="l" t="t" r="r" b="b"/>
              <a:pathLst>
                <a:path w="977900" h="584200">
                  <a:moveTo>
                    <a:pt x="977900" y="584199"/>
                  </a:moveTo>
                  <a:lnTo>
                    <a:pt x="0" y="584199"/>
                  </a:lnTo>
                  <a:lnTo>
                    <a:pt x="354202" y="468642"/>
                  </a:lnTo>
                  <a:lnTo>
                    <a:pt x="862837" y="452627"/>
                  </a:lnTo>
                  <a:lnTo>
                    <a:pt x="862837" y="100710"/>
                  </a:lnTo>
                  <a:lnTo>
                    <a:pt x="977900" y="0"/>
                  </a:lnTo>
                  <a:lnTo>
                    <a:pt x="977900" y="58419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-254731" y="0"/>
            <a:ext cx="4572000" cy="2285999"/>
            <a:chOff x="0" y="0"/>
            <a:chExt cx="4046854" cy="232473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46572" cy="232420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6566" y="0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69366" y="72140"/>
            <a:ext cx="14935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 err="1">
                <a:solidFill>
                  <a:srgbClr val="FFFFFF"/>
                </a:solidFill>
              </a:rPr>
              <a:t>Kapsam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lang="tr-TR" sz="2400" spc="-70" dirty="0" smtClean="0">
                <a:solidFill>
                  <a:srgbClr val="FFFFFF"/>
                </a:solidFill>
              </a:rPr>
              <a:t/>
            </a:r>
            <a:br>
              <a:rPr lang="tr-TR" sz="2400" spc="-70" dirty="0" smtClean="0">
                <a:solidFill>
                  <a:srgbClr val="FFFFFF"/>
                </a:solidFill>
              </a:rPr>
            </a:br>
            <a:r>
              <a:rPr sz="2400" spc="-15" dirty="0" err="1" smtClean="0">
                <a:solidFill>
                  <a:srgbClr val="FFFFFF"/>
                </a:solidFill>
              </a:rPr>
              <a:t>ve</a:t>
            </a:r>
            <a:endParaRPr sz="2400" dirty="0"/>
          </a:p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</a:rPr>
              <a:t>Şartlar</a:t>
            </a:r>
            <a:endParaRPr sz="2400" dirty="0"/>
          </a:p>
        </p:txBody>
      </p:sp>
      <p:sp>
        <p:nvSpPr>
          <p:cNvPr id="14" name="object 14"/>
          <p:cNvSpPr txBox="1"/>
          <p:nvPr/>
        </p:nvSpPr>
        <p:spPr>
          <a:xfrm>
            <a:off x="2716529" y="1102995"/>
            <a:ext cx="8238490" cy="1270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Calibri"/>
                <a:cs typeface="Calibri"/>
              </a:rPr>
              <a:t>YARIŞMANIN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KAPSAMI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1400" spc="-15" dirty="0">
                <a:latin typeface="Calibri"/>
                <a:cs typeface="Calibri"/>
              </a:rPr>
              <a:t>Yarışma,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2023-2024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eğitim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öğretim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yılında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tüm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ülke</a:t>
            </a:r>
            <a:r>
              <a:rPr sz="1400" spc="-5" dirty="0">
                <a:latin typeface="Calibri"/>
                <a:cs typeface="Calibri"/>
              </a:rPr>
              <a:t> genelinde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resmî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okul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öncesi,</a:t>
            </a:r>
            <a:r>
              <a:rPr sz="1400" b="1" spc="-10" dirty="0">
                <a:latin typeface="Calibri"/>
                <a:cs typeface="Calibri"/>
              </a:rPr>
              <a:t> ilkokul,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ortaokul</a:t>
            </a:r>
            <a:r>
              <a:rPr sz="1400" b="1" spc="-15" dirty="0">
                <a:latin typeface="Calibri"/>
                <a:cs typeface="Calibri"/>
              </a:rPr>
              <a:t> ve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ortaöğretim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400" b="1" spc="-5" dirty="0">
                <a:latin typeface="Calibri"/>
                <a:cs typeface="Calibri"/>
              </a:rPr>
              <a:t>kademelerinde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görev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yapan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öğretmenlerin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hijyen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temalı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uygulamalarını </a:t>
            </a:r>
            <a:r>
              <a:rPr sz="1400" spc="-15" dirty="0">
                <a:latin typeface="Calibri"/>
                <a:cs typeface="Calibri"/>
              </a:rPr>
              <a:t>kapsamaktadır.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 dirty="0">
              <a:latin typeface="Calibri"/>
              <a:cs typeface="Calibri"/>
            </a:endParaRPr>
          </a:p>
          <a:p>
            <a:pPr marR="276860" algn="ctr">
              <a:lnSpc>
                <a:spcPct val="100000"/>
              </a:lnSpc>
            </a:pPr>
            <a:r>
              <a:rPr sz="1600" b="1" spc="-50" dirty="0">
                <a:latin typeface="Calibri"/>
                <a:cs typeface="Calibri"/>
              </a:rPr>
              <a:t>YARIŞMAYA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KATILIM </a:t>
            </a:r>
            <a:r>
              <a:rPr sz="1600" b="1" spc="-10" dirty="0">
                <a:latin typeface="Calibri"/>
                <a:cs typeface="Calibri"/>
              </a:rPr>
              <a:t>ŞARTLARI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24600" y="2680824"/>
            <a:ext cx="5029200" cy="3529428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60"/>
              </a:spcBef>
              <a:buFont typeface="Symbol"/>
              <a:buChar char=""/>
              <a:tabLst>
                <a:tab pos="268605" algn="l"/>
                <a:tab pos="269240" algn="l"/>
              </a:tabLst>
            </a:pPr>
            <a:r>
              <a:rPr sz="1400" spc="-20" dirty="0">
                <a:latin typeface="Calibri"/>
                <a:cs typeface="Calibri"/>
              </a:rPr>
              <a:t>Yarışmaya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katılımda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gönüllülük</a:t>
            </a:r>
            <a:r>
              <a:rPr sz="1400" spc="-25" dirty="0">
                <a:latin typeface="Calibri"/>
                <a:cs typeface="Calibri"/>
              </a:rPr>
              <a:t> esastır.</a:t>
            </a:r>
            <a:endParaRPr sz="1400" dirty="0">
              <a:latin typeface="Calibri"/>
              <a:cs typeface="Calibri"/>
            </a:endParaRPr>
          </a:p>
          <a:p>
            <a:pPr marL="268605" marR="538480" indent="-256540">
              <a:lnSpc>
                <a:spcPct val="115500"/>
              </a:lnSpc>
              <a:spcBef>
                <a:spcPts val="600"/>
              </a:spcBef>
              <a:buFont typeface="Symbol"/>
              <a:buChar char=""/>
              <a:tabLst>
                <a:tab pos="268605" algn="l"/>
                <a:tab pos="269240" algn="l"/>
              </a:tabLst>
            </a:pPr>
            <a:r>
              <a:rPr sz="1400" spc="-15" dirty="0">
                <a:latin typeface="Calibri"/>
                <a:cs typeface="Calibri"/>
              </a:rPr>
              <a:t>Başvurular,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15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Nisan </a:t>
            </a:r>
            <a:r>
              <a:rPr sz="1400" b="1" spc="-10" dirty="0">
                <a:latin typeface="Calibri"/>
                <a:cs typeface="Calibri"/>
              </a:rPr>
              <a:t>2024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tarihine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kadar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spc="-10" dirty="0" err="1" smtClean="0">
                <a:latin typeface="Calibri"/>
                <a:cs typeface="Calibri"/>
              </a:rPr>
              <a:t>okul</a:t>
            </a:r>
            <a:r>
              <a:rPr lang="tr-TR" sz="1400" b="1" spc="-10" dirty="0">
                <a:latin typeface="Calibri"/>
                <a:cs typeface="Calibri"/>
              </a:rPr>
              <a:t> </a:t>
            </a:r>
            <a:r>
              <a:rPr sz="1400" b="1" spc="-5" dirty="0" err="1" smtClean="0">
                <a:latin typeface="Calibri"/>
                <a:cs typeface="Calibri"/>
              </a:rPr>
              <a:t>yönetimlerine</a:t>
            </a:r>
            <a:r>
              <a:rPr sz="1400" spc="-5" dirty="0" smtClean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yapılacaktır.</a:t>
            </a:r>
            <a:endParaRPr sz="1400" dirty="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268605" algn="l"/>
                <a:tab pos="269240" algn="l"/>
              </a:tabLst>
            </a:pPr>
            <a:r>
              <a:rPr sz="1400" spc="-5" dirty="0">
                <a:latin typeface="Calibri"/>
                <a:cs typeface="Calibri"/>
              </a:rPr>
              <a:t>Başvurular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Power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Point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formatında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kabul</a:t>
            </a:r>
            <a:r>
              <a:rPr sz="1400" spc="-15" dirty="0">
                <a:latin typeface="Calibri"/>
                <a:cs typeface="Calibri"/>
              </a:rPr>
              <a:t> edilecektir.</a:t>
            </a:r>
            <a:endParaRPr sz="1400" dirty="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865"/>
              </a:spcBef>
              <a:buFont typeface="Symbol"/>
              <a:buChar char=""/>
              <a:tabLst>
                <a:tab pos="268605" algn="l"/>
                <a:tab pos="269240" algn="l"/>
              </a:tabLst>
            </a:pPr>
            <a:r>
              <a:rPr sz="1400" dirty="0">
                <a:latin typeface="Calibri"/>
                <a:cs typeface="Calibri"/>
              </a:rPr>
              <a:t>Hazırlanacak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sunum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30</a:t>
            </a:r>
            <a:r>
              <a:rPr sz="1400" b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slaytı</a:t>
            </a:r>
            <a:r>
              <a:rPr sz="1400" b="1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geçmemelidir.</a:t>
            </a:r>
            <a:endParaRPr sz="1400" dirty="0">
              <a:latin typeface="Calibri"/>
              <a:cs typeface="Calibri"/>
            </a:endParaRPr>
          </a:p>
          <a:p>
            <a:pPr marL="268605" marR="569595" indent="-256540">
              <a:lnSpc>
                <a:spcPct val="115500"/>
              </a:lnSpc>
              <a:spcBef>
                <a:spcPts val="580"/>
              </a:spcBef>
              <a:buFont typeface="Symbol"/>
              <a:buChar char=""/>
              <a:tabLst>
                <a:tab pos="268605" algn="l"/>
                <a:tab pos="269240" algn="l"/>
              </a:tabLst>
            </a:pPr>
            <a:r>
              <a:rPr sz="1400" dirty="0">
                <a:latin typeface="Calibri"/>
                <a:cs typeface="Calibri"/>
              </a:rPr>
              <a:t>Her </a:t>
            </a:r>
            <a:r>
              <a:rPr sz="1400" spc="-5" dirty="0">
                <a:latin typeface="Calibri"/>
                <a:cs typeface="Calibri"/>
              </a:rPr>
              <a:t>öğretmen </a:t>
            </a:r>
            <a:r>
              <a:rPr sz="1400" spc="-10" dirty="0">
                <a:latin typeface="Calibri"/>
                <a:cs typeface="Calibri"/>
              </a:rPr>
              <a:t>yarışmaya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tek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bir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uygulamayla </a:t>
            </a:r>
            <a:r>
              <a:rPr sz="1400" b="1" spc="-30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katılabilecektir.</a:t>
            </a:r>
            <a:endParaRPr sz="1400" dirty="0">
              <a:latin typeface="Calibri"/>
              <a:cs typeface="Calibri"/>
            </a:endParaRPr>
          </a:p>
          <a:p>
            <a:pPr marL="268605" marR="323215" indent="-256540">
              <a:lnSpc>
                <a:spcPct val="114300"/>
              </a:lnSpc>
              <a:spcBef>
                <a:spcPts val="620"/>
              </a:spcBef>
              <a:buFont typeface="Symbol"/>
              <a:buChar char=""/>
              <a:tabLst>
                <a:tab pos="268605" algn="l"/>
                <a:tab pos="269240" algn="l"/>
              </a:tabLst>
            </a:pPr>
            <a:r>
              <a:rPr sz="1400" spc="-5" dirty="0">
                <a:latin typeface="Calibri"/>
                <a:cs typeface="Calibri"/>
              </a:rPr>
              <a:t>Başka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yarışmalara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katılan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uygulama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örnekleri</a:t>
            </a:r>
            <a:r>
              <a:rPr sz="1400" dirty="0">
                <a:latin typeface="Calibri"/>
                <a:cs typeface="Calibri"/>
              </a:rPr>
              <a:t> bu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yarışmaya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katılamaz.</a:t>
            </a:r>
            <a:endParaRPr sz="1400" dirty="0">
              <a:latin typeface="Calibri"/>
              <a:cs typeface="Calibri"/>
            </a:endParaRPr>
          </a:p>
          <a:p>
            <a:pPr marL="268605" marR="5080" indent="-256540">
              <a:lnSpc>
                <a:spcPct val="115100"/>
              </a:lnSpc>
              <a:spcBef>
                <a:spcPts val="610"/>
              </a:spcBef>
              <a:buFont typeface="Symbol"/>
              <a:buChar char=""/>
              <a:tabLst>
                <a:tab pos="268605" algn="l"/>
                <a:tab pos="269240" algn="l"/>
              </a:tabLst>
            </a:pPr>
            <a:r>
              <a:rPr sz="1400" b="1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ÖBA’da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proje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içeriğine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uygun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olarak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öğretmenler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için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yayınlanan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eğitim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 err="1">
                <a:latin typeface="Calibri"/>
                <a:cs typeface="Calibri"/>
              </a:rPr>
              <a:t>programı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tr-TR" sz="1400" b="1" spc="-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12 </a:t>
            </a:r>
            <a:r>
              <a:rPr sz="14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Nisan </a:t>
            </a:r>
            <a:r>
              <a:rPr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2024</a:t>
            </a:r>
            <a:r>
              <a:rPr sz="1400" b="1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 err="1" smtClean="0">
                <a:latin typeface="Calibri"/>
                <a:cs typeface="Calibri"/>
              </a:rPr>
              <a:t>tarihleri</a:t>
            </a:r>
            <a:r>
              <a:rPr lang="tr-TR" sz="1400" spc="40" dirty="0" smtClean="0">
                <a:latin typeface="Calibri"/>
                <a:cs typeface="Calibri"/>
              </a:rPr>
              <a:t>ne kadar </a:t>
            </a:r>
            <a:r>
              <a:rPr sz="1400" dirty="0" err="1" smtClean="0">
                <a:latin typeface="Calibri"/>
                <a:cs typeface="Calibri"/>
              </a:rPr>
              <a:t>günün</a:t>
            </a:r>
            <a:r>
              <a:rPr sz="1400" spc="-15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saati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erişime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açık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tutulacaktır.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400" y="441578"/>
            <a:ext cx="4191000" cy="50992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12557" y="2748656"/>
            <a:ext cx="4616450" cy="2370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0655" algn="just">
              <a:lnSpc>
                <a:spcPct val="1071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Projenin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Amacı: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Proje</a:t>
            </a:r>
            <a:r>
              <a:rPr dirty="0">
                <a:latin typeface="Calibri"/>
                <a:cs typeface="Calibri"/>
              </a:rPr>
              <a:t> ile </a:t>
            </a:r>
            <a:r>
              <a:rPr spc="-5" dirty="0">
                <a:latin typeface="Calibri"/>
                <a:cs typeface="Calibri"/>
              </a:rPr>
              <a:t>öğrenci,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öğretmen,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okul </a:t>
            </a:r>
            <a:r>
              <a:rPr spc="-5" dirty="0">
                <a:latin typeface="Calibri"/>
                <a:cs typeface="Calibri"/>
              </a:rPr>
              <a:t> yöneticileri,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destek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personeli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ve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velilerde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temizlik</a:t>
            </a:r>
            <a:r>
              <a:rPr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ile </a:t>
            </a:r>
            <a:r>
              <a:rPr spc="-300" dirty="0"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hijyen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konusunda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bilinçlenme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ve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 err="1" smtClean="0">
                <a:solidFill>
                  <a:srgbClr val="FF0000"/>
                </a:solidFill>
                <a:latin typeface="Calibri"/>
                <a:cs typeface="Calibri"/>
              </a:rPr>
              <a:t>farkındalığın</a:t>
            </a:r>
            <a:r>
              <a:rPr lang="tr-TR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 err="1" smtClean="0">
                <a:solidFill>
                  <a:srgbClr val="FF0000"/>
                </a:solidFill>
                <a:latin typeface="Calibri"/>
                <a:cs typeface="Calibri"/>
              </a:rPr>
              <a:t>artırılması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bu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kapsamda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öğretmenler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tarafından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 err="1" smtClean="0">
                <a:latin typeface="Calibri"/>
                <a:cs typeface="Calibri"/>
              </a:rPr>
              <a:t>okul</a:t>
            </a:r>
            <a:r>
              <a:rPr lang="tr-TR" dirty="0">
                <a:latin typeface="Calibri"/>
                <a:cs typeface="Calibri"/>
              </a:rPr>
              <a:t> </a:t>
            </a:r>
            <a:r>
              <a:rPr spc="-10" dirty="0" err="1" smtClean="0">
                <a:latin typeface="Calibri"/>
                <a:cs typeface="Calibri"/>
              </a:rPr>
              <a:t>ve</a:t>
            </a:r>
            <a:r>
              <a:rPr dirty="0" smtClean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okul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çevresine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yönelik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 err="1">
                <a:solidFill>
                  <a:srgbClr val="FF0000"/>
                </a:solidFill>
                <a:latin typeface="Calibri"/>
                <a:cs typeface="Calibri"/>
              </a:rPr>
              <a:t>sosyal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 err="1" smtClean="0">
                <a:solidFill>
                  <a:srgbClr val="FF0000"/>
                </a:solidFill>
                <a:latin typeface="Calibri"/>
                <a:cs typeface="Calibri"/>
              </a:rPr>
              <a:t>sorumluluk</a:t>
            </a:r>
            <a:r>
              <a:rPr lang="tr-TR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 err="1" smtClean="0">
                <a:solidFill>
                  <a:srgbClr val="FF0000"/>
                </a:solidFill>
                <a:latin typeface="Calibri"/>
                <a:cs typeface="Calibri"/>
              </a:rPr>
              <a:t>kampanyaları</a:t>
            </a:r>
            <a:r>
              <a:rPr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düzenlenmesi,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iyi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uygulama örneklerinin </a:t>
            </a:r>
            <a:r>
              <a:rPr spc="-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ülke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genelinde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yaygınlaştırılması</a:t>
            </a:r>
            <a:r>
              <a:rPr spc="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amaçlanmaktadır.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182745" cy="2905760"/>
            <a:chOff x="0" y="0"/>
            <a:chExt cx="4182745" cy="2905760"/>
          </a:xfrm>
        </p:grpSpPr>
        <p:sp>
          <p:nvSpPr>
            <p:cNvPr id="5" name="object 5"/>
            <p:cNvSpPr/>
            <p:nvPr/>
          </p:nvSpPr>
          <p:spPr>
            <a:xfrm>
              <a:off x="2150110" y="2312670"/>
              <a:ext cx="977900" cy="586740"/>
            </a:xfrm>
            <a:custGeom>
              <a:avLst/>
              <a:gdLst/>
              <a:ahLst/>
              <a:cxnLst/>
              <a:rect l="l" t="t" r="r" b="b"/>
              <a:pathLst>
                <a:path w="977900" h="586739">
                  <a:moveTo>
                    <a:pt x="977900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115062" y="485647"/>
                  </a:lnTo>
                  <a:lnTo>
                    <a:pt x="115062" y="132079"/>
                  </a:lnTo>
                  <a:lnTo>
                    <a:pt x="623696" y="116077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50110" y="2312670"/>
              <a:ext cx="977900" cy="586740"/>
            </a:xfrm>
            <a:custGeom>
              <a:avLst/>
              <a:gdLst/>
              <a:ahLst/>
              <a:cxnLst/>
              <a:rect l="l" t="t" r="r" b="b"/>
              <a:pathLst>
                <a:path w="977900" h="586739">
                  <a:moveTo>
                    <a:pt x="0" y="0"/>
                  </a:moveTo>
                  <a:lnTo>
                    <a:pt x="977900" y="0"/>
                  </a:lnTo>
                  <a:lnTo>
                    <a:pt x="623696" y="116077"/>
                  </a:lnTo>
                  <a:lnTo>
                    <a:pt x="115062" y="132079"/>
                  </a:lnTo>
                  <a:lnTo>
                    <a:pt x="115062" y="485647"/>
                  </a:lnTo>
                  <a:lnTo>
                    <a:pt x="0" y="5867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182364" cy="24323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6566" y="0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596895" y="5410200"/>
            <a:ext cx="988060" cy="599440"/>
            <a:chOff x="6134100" y="4292600"/>
            <a:chExt cx="988060" cy="599440"/>
          </a:xfrm>
        </p:grpSpPr>
        <p:sp>
          <p:nvSpPr>
            <p:cNvPr id="11" name="object 11"/>
            <p:cNvSpPr/>
            <p:nvPr/>
          </p:nvSpPr>
          <p:spPr>
            <a:xfrm>
              <a:off x="6140450" y="429895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59" h="586739">
                  <a:moveTo>
                    <a:pt x="975359" y="0"/>
                  </a:moveTo>
                  <a:lnTo>
                    <a:pt x="860551" y="101092"/>
                  </a:lnTo>
                  <a:lnTo>
                    <a:pt x="860551" y="454660"/>
                  </a:lnTo>
                  <a:lnTo>
                    <a:pt x="353313" y="470662"/>
                  </a:lnTo>
                  <a:lnTo>
                    <a:pt x="0" y="586739"/>
                  </a:lnTo>
                  <a:lnTo>
                    <a:pt x="975359" y="586739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0450" y="429895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59" h="586739">
                  <a:moveTo>
                    <a:pt x="975359" y="586739"/>
                  </a:moveTo>
                  <a:lnTo>
                    <a:pt x="0" y="586739"/>
                  </a:lnTo>
                  <a:lnTo>
                    <a:pt x="353313" y="470662"/>
                  </a:lnTo>
                  <a:lnTo>
                    <a:pt x="860551" y="454660"/>
                  </a:lnTo>
                  <a:lnTo>
                    <a:pt x="860551" y="101092"/>
                  </a:lnTo>
                  <a:lnTo>
                    <a:pt x="975359" y="0"/>
                  </a:lnTo>
                  <a:lnTo>
                    <a:pt x="975359" y="586739"/>
                  </a:lnTo>
                  <a:close/>
                </a:path>
              </a:pathLst>
            </a:custGeom>
            <a:ln w="12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92200" y="111378"/>
            <a:ext cx="16230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Projenin</a:t>
            </a:r>
            <a:r>
              <a:rPr sz="2000" spc="-9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Amacı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301" y="1942210"/>
            <a:ext cx="4217670" cy="4522471"/>
          </a:xfrm>
          <a:custGeom>
            <a:avLst/>
            <a:gdLst/>
            <a:ahLst/>
            <a:cxnLst/>
            <a:rect l="l" t="t" r="r" b="b"/>
            <a:pathLst>
              <a:path w="4155440" h="4157979">
                <a:moveTo>
                  <a:pt x="0" y="4157979"/>
                </a:moveTo>
                <a:lnTo>
                  <a:pt x="4155440" y="4157979"/>
                </a:lnTo>
                <a:lnTo>
                  <a:pt x="4155440" y="0"/>
                </a:lnTo>
                <a:lnTo>
                  <a:pt x="0" y="0"/>
                </a:lnTo>
                <a:lnTo>
                  <a:pt x="0" y="415797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2595" y="2022589"/>
            <a:ext cx="3905885" cy="76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1400" spc="-20" dirty="0">
                <a:latin typeface="Calibri"/>
                <a:cs typeface="Calibri"/>
              </a:rPr>
              <a:t>Yarışmaya </a:t>
            </a:r>
            <a:r>
              <a:rPr sz="1400" spc="-5" dirty="0">
                <a:latin typeface="Calibri"/>
                <a:cs typeface="Calibri"/>
              </a:rPr>
              <a:t>başvuracak öğretmenler tarafından </a:t>
            </a:r>
            <a:r>
              <a:rPr sz="1400" dirty="0">
                <a:latin typeface="Calibri"/>
                <a:cs typeface="Calibri"/>
              </a:rPr>
              <a:t>aşağıda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belirlenen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bölümlere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dikkat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edilerek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sunum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400" spc="-15" dirty="0">
                <a:latin typeface="Calibri"/>
                <a:cs typeface="Calibri"/>
              </a:rPr>
              <a:t>hazırlanacaktır.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933" y="2875835"/>
            <a:ext cx="3704590" cy="1002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14999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400" b="1" spc="-5" dirty="0">
                <a:latin typeface="Calibri"/>
                <a:cs typeface="Calibri"/>
              </a:rPr>
              <a:t>1.	</a:t>
            </a:r>
            <a:r>
              <a:rPr sz="1400" b="1" spc="-10" dirty="0">
                <a:latin typeface="Calibri"/>
                <a:cs typeface="Calibri"/>
              </a:rPr>
              <a:t>BÖLÜM: </a:t>
            </a:r>
            <a:endParaRPr lang="tr-TR" sz="1400" b="1" spc="-10" dirty="0" smtClean="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14999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400" b="1" spc="-10" dirty="0" err="1" smtClean="0">
                <a:solidFill>
                  <a:srgbClr val="00B0F0"/>
                </a:solidFill>
                <a:latin typeface="Calibri"/>
                <a:cs typeface="Calibri"/>
              </a:rPr>
              <a:t>Kampanya</a:t>
            </a:r>
            <a:r>
              <a:rPr sz="1400" b="1" spc="-10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B0F0"/>
                </a:solidFill>
                <a:latin typeface="Calibri"/>
                <a:cs typeface="Calibri"/>
              </a:rPr>
              <a:t>Künyesi: </a:t>
            </a:r>
            <a:r>
              <a:rPr sz="1400" spc="-10" dirty="0">
                <a:latin typeface="Calibri"/>
                <a:cs typeface="Calibri"/>
              </a:rPr>
              <a:t>Kampanya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unum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nun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ilk </a:t>
            </a:r>
            <a:r>
              <a:rPr sz="1400" spc="-5" dirty="0">
                <a:solidFill>
                  <a:srgbClr val="00B0F0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y</a:t>
            </a:r>
            <a:r>
              <a:rPr sz="1400" spc="-30" dirty="0">
                <a:solidFill>
                  <a:srgbClr val="00B0F0"/>
                </a:solidFill>
                <a:latin typeface="Calibri"/>
                <a:cs typeface="Calibri"/>
              </a:rPr>
              <a:t>f</a:t>
            </a:r>
            <a:r>
              <a:rPr sz="1400" spc="5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B0F0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ın</a:t>
            </a:r>
            <a:r>
              <a:rPr sz="1400" spc="5" dirty="0">
                <a:solidFill>
                  <a:srgbClr val="00B0F0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1400" spc="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k</a:t>
            </a:r>
            <a:r>
              <a:rPr sz="1400" spc="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5" dirty="0">
                <a:latin typeface="Calibri"/>
                <a:cs typeface="Calibri"/>
              </a:rPr>
              <a:t>pa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yay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ir  aşağıdaki </a:t>
            </a:r>
            <a:r>
              <a:rPr sz="1400" spc="-5" dirty="0">
                <a:latin typeface="Calibri"/>
                <a:cs typeface="Calibri"/>
              </a:rPr>
              <a:t>başlıkların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yer </a:t>
            </a:r>
            <a:r>
              <a:rPr sz="1400" dirty="0">
                <a:latin typeface="Calibri"/>
                <a:cs typeface="Calibri"/>
              </a:rPr>
              <a:t>alması </a:t>
            </a:r>
            <a:r>
              <a:rPr sz="1400" spc="-20" dirty="0">
                <a:latin typeface="Calibri"/>
                <a:cs typeface="Calibri"/>
              </a:rPr>
              <a:t>gerekmektedir.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1933" y="3911521"/>
            <a:ext cx="3296920" cy="256413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373380" indent="-360680">
              <a:lnSpc>
                <a:spcPct val="100000"/>
              </a:lnSpc>
              <a:spcBef>
                <a:spcPts val="102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400" dirty="0">
                <a:latin typeface="Calibri"/>
                <a:cs typeface="Calibri"/>
              </a:rPr>
              <a:t>İl/İlçe</a:t>
            </a:r>
          </a:p>
          <a:p>
            <a:pPr marL="373380" indent="-360680">
              <a:lnSpc>
                <a:spcPct val="100000"/>
              </a:lnSpc>
              <a:spcBef>
                <a:spcPts val="92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400" spc="-10" dirty="0">
                <a:latin typeface="Calibri"/>
                <a:cs typeface="Calibri"/>
              </a:rPr>
              <a:t>Okul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Adı</a:t>
            </a:r>
          </a:p>
          <a:p>
            <a:pPr marL="373380" indent="-360680">
              <a:lnSpc>
                <a:spcPct val="100000"/>
              </a:lnSpc>
              <a:spcBef>
                <a:spcPts val="919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400" spc="-10" dirty="0">
                <a:latin typeface="Calibri"/>
                <a:cs typeface="Calibri"/>
              </a:rPr>
              <a:t>Öğretmen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Adı/Soyadı</a:t>
            </a:r>
            <a:endParaRPr sz="1400" dirty="0">
              <a:latin typeface="Calibri"/>
              <a:cs typeface="Calibri"/>
            </a:endParaRPr>
          </a:p>
          <a:p>
            <a:pPr marL="373380" indent="-360680">
              <a:lnSpc>
                <a:spcPct val="100000"/>
              </a:lnSpc>
              <a:spcBef>
                <a:spcPts val="919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400" spc="-5" dirty="0">
                <a:latin typeface="Calibri"/>
                <a:cs typeface="Calibri"/>
              </a:rPr>
              <a:t>Kampanyanın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Adı</a:t>
            </a:r>
          </a:p>
          <a:p>
            <a:pPr marL="373380" indent="-360680">
              <a:lnSpc>
                <a:spcPct val="100000"/>
              </a:lnSpc>
              <a:spcBef>
                <a:spcPts val="919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400" spc="-5" dirty="0">
                <a:latin typeface="Calibri"/>
                <a:cs typeface="Calibri"/>
              </a:rPr>
              <a:t>Kampanyanın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Amacı</a:t>
            </a:r>
          </a:p>
          <a:p>
            <a:pPr marL="373380" indent="-360680">
              <a:lnSpc>
                <a:spcPct val="100000"/>
              </a:lnSpc>
              <a:spcBef>
                <a:spcPts val="905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400" spc="-5" dirty="0">
                <a:latin typeface="Calibri"/>
                <a:cs typeface="Calibri"/>
              </a:rPr>
              <a:t>Kampanyanın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Hedef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Kitlesi</a:t>
            </a:r>
            <a:endParaRPr sz="1400" dirty="0">
              <a:latin typeface="Calibri"/>
              <a:cs typeface="Calibri"/>
            </a:endParaRPr>
          </a:p>
          <a:p>
            <a:pPr marL="373380" indent="-360680">
              <a:lnSpc>
                <a:spcPct val="100000"/>
              </a:lnSpc>
              <a:spcBef>
                <a:spcPts val="919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400" spc="-10" dirty="0">
                <a:latin typeface="Calibri"/>
                <a:cs typeface="Calibri"/>
              </a:rPr>
              <a:t>Sosyal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Paydaşlar/Kampanya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Kapsamında</a:t>
            </a:r>
            <a:endParaRPr sz="1400" dirty="0">
              <a:latin typeface="Calibri"/>
              <a:cs typeface="Calibri"/>
            </a:endParaRPr>
          </a:p>
          <a:p>
            <a:pPr marL="373380">
              <a:lnSpc>
                <a:spcPct val="100000"/>
              </a:lnSpc>
              <a:spcBef>
                <a:spcPts val="120"/>
              </a:spcBef>
            </a:pPr>
            <a:r>
              <a:rPr sz="1400" spc="-15" dirty="0">
                <a:latin typeface="Calibri"/>
                <a:cs typeface="Calibri"/>
              </a:rPr>
              <a:t>Yapılan </a:t>
            </a:r>
            <a:r>
              <a:rPr sz="1400" dirty="0">
                <a:latin typeface="Calibri"/>
                <a:cs typeface="Calibri"/>
              </a:rPr>
              <a:t>İş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Birlikleri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0200" y="2000638"/>
            <a:ext cx="5486400" cy="446404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34975" indent="-342900">
              <a:lnSpc>
                <a:spcPct val="100000"/>
              </a:lnSpc>
              <a:spcBef>
                <a:spcPts val="305"/>
              </a:spcBef>
              <a:buAutoNum type="arabicPeriod" startAt="2"/>
              <a:tabLst>
                <a:tab pos="434340" algn="l"/>
                <a:tab pos="434975" algn="l"/>
              </a:tabLst>
            </a:pPr>
            <a:r>
              <a:rPr sz="1400" b="1" spc="-10" dirty="0">
                <a:latin typeface="Calibri"/>
                <a:cs typeface="Calibri"/>
              </a:rPr>
              <a:t>BÖLÜM:</a:t>
            </a:r>
            <a:r>
              <a:rPr sz="1400" b="1" dirty="0">
                <a:latin typeface="Calibri"/>
                <a:cs typeface="Calibri"/>
              </a:rPr>
              <a:t> </a:t>
            </a:r>
            <a:endParaRPr lang="tr-TR" sz="1400" b="1" dirty="0" smtClean="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305"/>
              </a:spcBef>
              <a:tabLst>
                <a:tab pos="434340" algn="l"/>
                <a:tab pos="434975" algn="l"/>
              </a:tabLst>
            </a:pPr>
            <a:r>
              <a:rPr lang="tr-TR" sz="1400" b="1" spc="-5" dirty="0" smtClean="0">
                <a:latin typeface="Calibri"/>
                <a:cs typeface="Calibri"/>
              </a:rPr>
              <a:t>  </a:t>
            </a:r>
            <a:r>
              <a:rPr sz="1400" spc="-5" dirty="0" smtClean="0">
                <a:solidFill>
                  <a:srgbClr val="00B0F0"/>
                </a:solidFill>
                <a:latin typeface="Calibri"/>
                <a:cs typeface="Calibri"/>
              </a:rPr>
              <a:t>Durum/</a:t>
            </a:r>
            <a:r>
              <a:rPr sz="1400" spc="-5" dirty="0" err="1" smtClean="0">
                <a:solidFill>
                  <a:srgbClr val="00B0F0"/>
                </a:solidFill>
                <a:latin typeface="Calibri"/>
                <a:cs typeface="Calibri"/>
              </a:rPr>
              <a:t>İhtiyaç</a:t>
            </a:r>
            <a:r>
              <a:rPr sz="1400" spc="-10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B0F0"/>
                </a:solidFill>
                <a:latin typeface="Calibri"/>
                <a:cs typeface="Calibri"/>
              </a:rPr>
              <a:t>Tespiti:</a:t>
            </a:r>
            <a:r>
              <a:rPr sz="1400" spc="5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Mevcut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durum</a:t>
            </a:r>
            <a:r>
              <a:rPr sz="1400" spc="-10" dirty="0">
                <a:latin typeface="Calibri"/>
                <a:cs typeface="Calibri"/>
              </a:rPr>
              <a:t> tespit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edilirken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yapılan</a:t>
            </a:r>
            <a:endParaRPr sz="1400" dirty="0">
              <a:latin typeface="Calibri"/>
              <a:cs typeface="Calibri"/>
            </a:endParaRPr>
          </a:p>
          <a:p>
            <a:pPr marL="434975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latin typeface="Calibri"/>
                <a:cs typeface="Calibri"/>
              </a:rPr>
              <a:t>çalışmalara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verilecektir.</a:t>
            </a:r>
            <a:endParaRPr sz="1400" dirty="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spcBef>
                <a:spcPts val="919"/>
              </a:spcBef>
              <a:buAutoNum type="arabicPeriod" startAt="3"/>
              <a:tabLst>
                <a:tab pos="434340" algn="l"/>
                <a:tab pos="434975" algn="l"/>
              </a:tabLst>
            </a:pPr>
            <a:r>
              <a:rPr sz="1400" b="1" spc="-10" dirty="0">
                <a:latin typeface="Calibri"/>
                <a:cs typeface="Calibri"/>
              </a:rPr>
              <a:t>BÖLÜM:</a:t>
            </a:r>
            <a:r>
              <a:rPr sz="1400" b="1" spc="-5" dirty="0">
                <a:latin typeface="Calibri"/>
                <a:cs typeface="Calibri"/>
              </a:rPr>
              <a:t> </a:t>
            </a:r>
            <a:endParaRPr lang="tr-TR" sz="1400" b="1" spc="-5" dirty="0" smtClean="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919"/>
              </a:spcBef>
              <a:tabLst>
                <a:tab pos="434340" algn="l"/>
                <a:tab pos="434975" algn="l"/>
              </a:tabLst>
            </a:pPr>
            <a:r>
              <a:rPr lang="tr-TR" sz="1400" b="1" spc="-5" dirty="0">
                <a:latin typeface="Calibri"/>
                <a:cs typeface="Calibri"/>
              </a:rPr>
              <a:t> </a:t>
            </a:r>
            <a:r>
              <a:rPr lang="tr-TR" sz="1400" b="1" spc="-5" dirty="0" smtClean="0">
                <a:latin typeface="Calibri"/>
                <a:cs typeface="Calibri"/>
              </a:rPr>
              <a:t> </a:t>
            </a:r>
            <a:r>
              <a:rPr sz="1400" dirty="0" err="1" smtClean="0">
                <a:solidFill>
                  <a:srgbClr val="00B0F0"/>
                </a:solidFill>
                <a:latin typeface="Calibri"/>
                <a:cs typeface="Calibri"/>
              </a:rPr>
              <a:t>İyi</a:t>
            </a:r>
            <a:r>
              <a:rPr sz="1400" spc="5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B0F0"/>
                </a:solidFill>
                <a:latin typeface="Calibri"/>
                <a:cs typeface="Calibri"/>
              </a:rPr>
              <a:t>uygulama</a:t>
            </a:r>
            <a:r>
              <a:rPr sz="1400" spc="-1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B0F0"/>
                </a:solidFill>
                <a:latin typeface="Calibri"/>
                <a:cs typeface="Calibri"/>
              </a:rPr>
              <a:t>çalışmasının</a:t>
            </a:r>
            <a:r>
              <a:rPr sz="1400" spc="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planlama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aşamasında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yapılan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iş</a:t>
            </a:r>
            <a:r>
              <a:rPr sz="1400" spc="-5" dirty="0">
                <a:latin typeface="Calibri"/>
                <a:cs typeface="Calibri"/>
              </a:rPr>
              <a:t> ve</a:t>
            </a:r>
            <a:endParaRPr sz="1400" dirty="0">
              <a:latin typeface="Calibri"/>
              <a:cs typeface="Calibri"/>
            </a:endParaRPr>
          </a:p>
          <a:p>
            <a:pPr marL="434975">
              <a:lnSpc>
                <a:spcPct val="100000"/>
              </a:lnSpc>
              <a:spcBef>
                <a:spcPts val="120"/>
              </a:spcBef>
            </a:pPr>
            <a:r>
              <a:rPr lang="tr-TR" sz="1400" spc="-5" dirty="0" smtClean="0">
                <a:latin typeface="Calibri"/>
                <a:cs typeface="Calibri"/>
              </a:rPr>
              <a:t>İ</a:t>
            </a:r>
            <a:r>
              <a:rPr sz="1400" spc="-5" dirty="0" err="1" smtClean="0">
                <a:latin typeface="Calibri"/>
                <a:cs typeface="Calibri"/>
              </a:rPr>
              <a:t>şlemler</a:t>
            </a:r>
            <a:r>
              <a:rPr lang="tr-TR" sz="1400" spc="-5" dirty="0" smtClean="0">
                <a:latin typeface="Calibri"/>
                <a:cs typeface="Calibri"/>
              </a:rPr>
              <a:t>in detaylandırılması</a:t>
            </a:r>
            <a:r>
              <a:rPr sz="1400" dirty="0" smtClean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burada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alacaktır.</a:t>
            </a:r>
            <a:endParaRPr sz="1400" dirty="0">
              <a:latin typeface="Calibri"/>
              <a:cs typeface="Calibri"/>
            </a:endParaRPr>
          </a:p>
          <a:p>
            <a:pPr marL="815975" lvl="1" indent="-360680">
              <a:lnSpc>
                <a:spcPct val="100000"/>
              </a:lnSpc>
              <a:spcBef>
                <a:spcPts val="885"/>
              </a:spcBef>
              <a:buFont typeface="Wingdings"/>
              <a:buChar char=""/>
              <a:tabLst>
                <a:tab pos="815340" algn="l"/>
                <a:tab pos="815975" algn="l"/>
              </a:tabLst>
            </a:pPr>
            <a:r>
              <a:rPr sz="1400" spc="-5" dirty="0">
                <a:latin typeface="Calibri"/>
                <a:cs typeface="Calibri"/>
              </a:rPr>
              <a:t>Kampanyanın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Konusu</a:t>
            </a:r>
            <a:endParaRPr sz="1400" dirty="0">
              <a:latin typeface="Calibri"/>
              <a:cs typeface="Calibri"/>
            </a:endParaRPr>
          </a:p>
          <a:p>
            <a:pPr marL="815975" lvl="1" indent="-360680">
              <a:lnSpc>
                <a:spcPct val="100000"/>
              </a:lnSpc>
              <a:spcBef>
                <a:spcPts val="140"/>
              </a:spcBef>
              <a:buFont typeface="Wingdings"/>
              <a:buChar char=""/>
              <a:tabLst>
                <a:tab pos="815340" algn="l"/>
                <a:tab pos="815975" algn="l"/>
              </a:tabLst>
            </a:pPr>
            <a:r>
              <a:rPr sz="1400" spc="-5" dirty="0">
                <a:latin typeface="Calibri"/>
                <a:cs typeface="Calibri"/>
              </a:rPr>
              <a:t>Kampanyanın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Amacı</a:t>
            </a:r>
            <a:endParaRPr sz="1400" dirty="0">
              <a:latin typeface="Calibri"/>
              <a:cs typeface="Calibri"/>
            </a:endParaRPr>
          </a:p>
          <a:p>
            <a:pPr marL="815975" lvl="1" indent="-360680">
              <a:lnSpc>
                <a:spcPct val="100000"/>
              </a:lnSpc>
              <a:spcBef>
                <a:spcPts val="120"/>
              </a:spcBef>
              <a:buFont typeface="Wingdings"/>
              <a:buChar char=""/>
              <a:tabLst>
                <a:tab pos="815340" algn="l"/>
                <a:tab pos="815975" algn="l"/>
              </a:tabLst>
            </a:pPr>
            <a:r>
              <a:rPr sz="1400" dirty="0">
                <a:latin typeface="Calibri"/>
                <a:cs typeface="Calibri"/>
              </a:rPr>
              <a:t>Hedef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Kitle</a:t>
            </a:r>
            <a:endParaRPr sz="1400" dirty="0">
              <a:latin typeface="Calibri"/>
              <a:cs typeface="Calibri"/>
            </a:endParaRPr>
          </a:p>
          <a:p>
            <a:pPr marL="815975" lvl="1" indent="-360680">
              <a:lnSpc>
                <a:spcPct val="100000"/>
              </a:lnSpc>
              <a:buFont typeface="Wingdings"/>
              <a:buChar char=""/>
              <a:tabLst>
                <a:tab pos="815340" algn="l"/>
                <a:tab pos="815975" algn="l"/>
              </a:tabLst>
            </a:pPr>
            <a:r>
              <a:rPr sz="1400" spc="-10" dirty="0">
                <a:latin typeface="Calibri"/>
                <a:cs typeface="Calibri"/>
              </a:rPr>
              <a:t>Sosyal Paydaşlar/Kampanya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Kapsamında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Yapılan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İş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Birlikleri</a:t>
            </a:r>
            <a:endParaRPr sz="1400" dirty="0">
              <a:latin typeface="Calibri"/>
              <a:cs typeface="Calibri"/>
            </a:endParaRPr>
          </a:p>
          <a:p>
            <a:pPr marL="815975" lvl="1" indent="-360680">
              <a:lnSpc>
                <a:spcPct val="100000"/>
              </a:lnSpc>
              <a:buFont typeface="Wingdings"/>
              <a:buChar char=""/>
              <a:tabLst>
                <a:tab pos="815340" algn="l"/>
                <a:tab pos="815975" algn="l"/>
              </a:tabLst>
            </a:pPr>
            <a:r>
              <a:rPr sz="1400" spc="-25" dirty="0">
                <a:latin typeface="Calibri"/>
                <a:cs typeface="Calibri"/>
              </a:rPr>
              <a:t>Temel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Mesajlar</a:t>
            </a:r>
          </a:p>
          <a:p>
            <a:pPr marL="815975" lvl="1" indent="-360680">
              <a:lnSpc>
                <a:spcPct val="100000"/>
              </a:lnSpc>
              <a:buFont typeface="Wingdings"/>
              <a:buChar char=""/>
              <a:tabLst>
                <a:tab pos="815340" algn="l"/>
                <a:tab pos="815975" algn="l"/>
              </a:tabLst>
            </a:pPr>
            <a:r>
              <a:rPr sz="1400" spc="5" dirty="0">
                <a:latin typeface="Calibri"/>
                <a:cs typeface="Calibri"/>
              </a:rPr>
              <a:t>Za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1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1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/</a:t>
            </a:r>
            <a:r>
              <a:rPr sz="1400" spc="-25" dirty="0">
                <a:latin typeface="Calibri"/>
                <a:cs typeface="Calibri"/>
              </a:rPr>
              <a:t>K</a:t>
            </a:r>
            <a:r>
              <a:rPr sz="1400" spc="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10" dirty="0">
                <a:latin typeface="Calibri"/>
                <a:cs typeface="Calibri"/>
              </a:rPr>
              <a:t>p</a:t>
            </a:r>
            <a:r>
              <a:rPr sz="1400" spc="5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y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0" dirty="0">
                <a:latin typeface="Calibri"/>
                <a:cs typeface="Calibri"/>
              </a:rPr>
              <a:t>T</a:t>
            </a:r>
            <a:r>
              <a:rPr sz="1400" spc="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k</a:t>
            </a:r>
            <a:r>
              <a:rPr sz="1400" spc="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imi</a:t>
            </a:r>
          </a:p>
          <a:p>
            <a:pPr lvl="1">
              <a:lnSpc>
                <a:spcPct val="100000"/>
              </a:lnSpc>
              <a:spcBef>
                <a:spcPts val="55"/>
              </a:spcBef>
              <a:buFont typeface="Wingdings"/>
              <a:buChar char=""/>
            </a:pPr>
            <a:endParaRPr sz="1250" dirty="0">
              <a:latin typeface="Calibri"/>
              <a:cs typeface="Calibri"/>
            </a:endParaRPr>
          </a:p>
          <a:p>
            <a:pPr marL="434975" marR="202565" indent="-342900">
              <a:lnSpc>
                <a:spcPct val="114300"/>
              </a:lnSpc>
              <a:buAutoNum type="arabicPeriod" startAt="4"/>
              <a:tabLst>
                <a:tab pos="434340" algn="l"/>
                <a:tab pos="434975" algn="l"/>
              </a:tabLst>
            </a:pPr>
            <a:r>
              <a:rPr sz="1400" b="1" spc="-10" dirty="0">
                <a:latin typeface="Calibri"/>
                <a:cs typeface="Calibri"/>
              </a:rPr>
              <a:t>BÖLÜM: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Uygulama </a:t>
            </a:r>
            <a:r>
              <a:rPr sz="1400" dirty="0">
                <a:latin typeface="Calibri"/>
                <a:cs typeface="Calibri"/>
              </a:rPr>
              <a:t>aşamasında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yapılan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çalışmalar,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B0F0"/>
                </a:solidFill>
                <a:latin typeface="Calibri"/>
                <a:cs typeface="Calibri"/>
              </a:rPr>
              <a:t>faaliyetler/etkinlikler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bölümde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alacaktır.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eriod" startAt="4"/>
            </a:pPr>
            <a:endParaRPr sz="1600" dirty="0">
              <a:latin typeface="Calibri"/>
              <a:cs typeface="Calibri"/>
            </a:endParaRPr>
          </a:p>
          <a:p>
            <a:pPr marL="434975" marR="107950" indent="-342900">
              <a:lnSpc>
                <a:spcPct val="107100"/>
              </a:lnSpc>
              <a:buAutoNum type="arabicPeriod" startAt="4"/>
              <a:tabLst>
                <a:tab pos="434340" algn="l"/>
                <a:tab pos="434975" algn="l"/>
              </a:tabLst>
            </a:pPr>
            <a:r>
              <a:rPr sz="1400" b="1" spc="-10" dirty="0">
                <a:latin typeface="Calibri"/>
                <a:cs typeface="Calibri"/>
              </a:rPr>
              <a:t>BÖLÜM: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Sonuç/Değerlendirme: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İyi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uygulama olarak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planlanan</a:t>
            </a:r>
            <a:r>
              <a:rPr sz="1400" spc="-5" dirty="0">
                <a:latin typeface="Calibri"/>
                <a:cs typeface="Calibri"/>
              </a:rPr>
              <a:t> çalışmayla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elde 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edilen</a:t>
            </a:r>
            <a:r>
              <a:rPr sz="1400" spc="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B0F0"/>
                </a:solidFill>
                <a:latin typeface="Calibri"/>
                <a:cs typeface="Calibri"/>
              </a:rPr>
              <a:t>kazanımlar</a:t>
            </a:r>
            <a:r>
              <a:rPr sz="1400" spc="-4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burada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alacaktır.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76200" y="-14288"/>
            <a:ext cx="4182745" cy="2432685"/>
            <a:chOff x="0" y="0"/>
            <a:chExt cx="4182745" cy="243268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182364" cy="24323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6566" y="0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82065" y="311467"/>
            <a:ext cx="11264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</a:rPr>
              <a:t>Kampanya</a:t>
            </a:r>
            <a:endParaRPr sz="2000" dirty="0"/>
          </a:p>
          <a:p>
            <a:pPr marL="1270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</a:rPr>
              <a:t>Sunumu</a:t>
            </a:r>
            <a:endParaRPr sz="2000" dirty="0"/>
          </a:p>
        </p:txBody>
      </p:sp>
      <p:sp>
        <p:nvSpPr>
          <p:cNvPr id="12" name="object 12"/>
          <p:cNvSpPr txBox="1"/>
          <p:nvPr/>
        </p:nvSpPr>
        <p:spPr>
          <a:xfrm>
            <a:off x="3546553" y="1177388"/>
            <a:ext cx="712597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latin typeface="Calibri"/>
                <a:cs typeface="Calibri"/>
              </a:rPr>
              <a:t>KAMPANYA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SUNUMUNDA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DİKKAT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EDİLECEK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HUSUSLAR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040" y="1369060"/>
            <a:ext cx="988060" cy="596900"/>
            <a:chOff x="574040" y="1369060"/>
            <a:chExt cx="988060" cy="596900"/>
          </a:xfrm>
        </p:grpSpPr>
        <p:sp>
          <p:nvSpPr>
            <p:cNvPr id="3" name="object 3"/>
            <p:cNvSpPr/>
            <p:nvPr/>
          </p:nvSpPr>
          <p:spPr>
            <a:xfrm>
              <a:off x="580390" y="137541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975360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114757" y="483488"/>
                  </a:lnTo>
                  <a:lnTo>
                    <a:pt x="114757" y="131572"/>
                  </a:lnTo>
                  <a:lnTo>
                    <a:pt x="622020" y="115569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0390" y="137541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0" y="0"/>
                  </a:moveTo>
                  <a:lnTo>
                    <a:pt x="975360" y="0"/>
                  </a:lnTo>
                  <a:lnTo>
                    <a:pt x="622020" y="115569"/>
                  </a:lnTo>
                  <a:lnTo>
                    <a:pt x="114757" y="131572"/>
                  </a:lnTo>
                  <a:lnTo>
                    <a:pt x="114757" y="483488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692640" y="5006340"/>
            <a:ext cx="990600" cy="596900"/>
            <a:chOff x="9692640" y="5006340"/>
            <a:chExt cx="990600" cy="596900"/>
          </a:xfrm>
        </p:grpSpPr>
        <p:sp>
          <p:nvSpPr>
            <p:cNvPr id="6" name="object 6"/>
            <p:cNvSpPr/>
            <p:nvPr/>
          </p:nvSpPr>
          <p:spPr>
            <a:xfrm>
              <a:off x="9698990" y="5012690"/>
              <a:ext cx="977900" cy="584200"/>
            </a:xfrm>
            <a:custGeom>
              <a:avLst/>
              <a:gdLst/>
              <a:ahLst/>
              <a:cxnLst/>
              <a:rect l="l" t="t" r="r" b="b"/>
              <a:pathLst>
                <a:path w="977900" h="584200">
                  <a:moveTo>
                    <a:pt x="977900" y="0"/>
                  </a:moveTo>
                  <a:lnTo>
                    <a:pt x="862837" y="100711"/>
                  </a:lnTo>
                  <a:lnTo>
                    <a:pt x="862837" y="452628"/>
                  </a:lnTo>
                  <a:lnTo>
                    <a:pt x="354202" y="468630"/>
                  </a:lnTo>
                  <a:lnTo>
                    <a:pt x="0" y="584200"/>
                  </a:lnTo>
                  <a:lnTo>
                    <a:pt x="977900" y="584200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98990" y="5012690"/>
              <a:ext cx="977900" cy="584200"/>
            </a:xfrm>
            <a:custGeom>
              <a:avLst/>
              <a:gdLst/>
              <a:ahLst/>
              <a:cxnLst/>
              <a:rect l="l" t="t" r="r" b="b"/>
              <a:pathLst>
                <a:path w="977900" h="584200">
                  <a:moveTo>
                    <a:pt x="977900" y="584200"/>
                  </a:moveTo>
                  <a:lnTo>
                    <a:pt x="0" y="584200"/>
                  </a:lnTo>
                  <a:lnTo>
                    <a:pt x="354202" y="468630"/>
                  </a:lnTo>
                  <a:lnTo>
                    <a:pt x="862837" y="452628"/>
                  </a:lnTo>
                  <a:lnTo>
                    <a:pt x="862837" y="100711"/>
                  </a:lnTo>
                  <a:lnTo>
                    <a:pt x="977900" y="0"/>
                  </a:lnTo>
                  <a:lnTo>
                    <a:pt x="977900" y="58420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768979" y="0"/>
            <a:ext cx="4295140" cy="2324735"/>
            <a:chOff x="3768979" y="0"/>
            <a:chExt cx="4295140" cy="232473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8979" y="0"/>
              <a:ext cx="4294884" cy="232420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85419" y="0"/>
              <a:ext cx="3876040" cy="1922780"/>
            </a:xfrm>
            <a:custGeom>
              <a:avLst/>
              <a:gdLst/>
              <a:ahLst/>
              <a:cxnLst/>
              <a:rect l="l" t="t" r="r" b="b"/>
              <a:pathLst>
                <a:path w="3876040" h="1922780">
                  <a:moveTo>
                    <a:pt x="3875721" y="0"/>
                  </a:moveTo>
                  <a:lnTo>
                    <a:pt x="0" y="0"/>
                  </a:lnTo>
                  <a:lnTo>
                    <a:pt x="1937860" y="1922779"/>
                  </a:lnTo>
                  <a:lnTo>
                    <a:pt x="3875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7370" y="0"/>
              <a:ext cx="3314700" cy="1643380"/>
            </a:xfrm>
            <a:custGeom>
              <a:avLst/>
              <a:gdLst/>
              <a:ahLst/>
              <a:cxnLst/>
              <a:rect l="l" t="t" r="r" b="b"/>
              <a:pathLst>
                <a:path w="3314700" h="1643380">
                  <a:moveTo>
                    <a:pt x="3314358" y="0"/>
                  </a:moveTo>
                  <a:lnTo>
                    <a:pt x="0" y="0"/>
                  </a:lnTo>
                  <a:lnTo>
                    <a:pt x="1657179" y="1643379"/>
                  </a:lnTo>
                  <a:lnTo>
                    <a:pt x="3314358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73700" y="111378"/>
            <a:ext cx="9023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</a:rPr>
              <a:t>K</a:t>
            </a:r>
            <a:r>
              <a:rPr sz="2000" spc="5" dirty="0">
                <a:solidFill>
                  <a:srgbClr val="FFFFFF"/>
                </a:solidFill>
              </a:rPr>
              <a:t>ri</a:t>
            </a:r>
            <a:r>
              <a:rPr sz="2000" spc="-15" dirty="0">
                <a:solidFill>
                  <a:srgbClr val="FFFFFF"/>
                </a:solidFill>
              </a:rPr>
              <a:t>t</a:t>
            </a:r>
            <a:r>
              <a:rPr sz="2000" spc="-10" dirty="0">
                <a:solidFill>
                  <a:srgbClr val="FFFFFF"/>
                </a:solidFill>
              </a:rPr>
              <a:t>e</a:t>
            </a:r>
            <a:r>
              <a:rPr sz="2000" spc="5" dirty="0">
                <a:solidFill>
                  <a:srgbClr val="FFFFFF"/>
                </a:solidFill>
              </a:rPr>
              <a:t>rl</a:t>
            </a:r>
            <a:r>
              <a:rPr sz="2000" spc="-10" dirty="0">
                <a:solidFill>
                  <a:srgbClr val="FFFFFF"/>
                </a:solidFill>
              </a:rPr>
              <a:t>e</a:t>
            </a:r>
            <a:r>
              <a:rPr sz="2000" dirty="0">
                <a:solidFill>
                  <a:srgbClr val="FFFFFF"/>
                </a:solidFill>
              </a:rPr>
              <a:t>r</a:t>
            </a:r>
            <a:endParaRPr sz="2000"/>
          </a:p>
        </p:txBody>
      </p:sp>
      <p:sp>
        <p:nvSpPr>
          <p:cNvPr id="13" name="object 13"/>
          <p:cNvSpPr txBox="1"/>
          <p:nvPr/>
        </p:nvSpPr>
        <p:spPr>
          <a:xfrm>
            <a:off x="999488" y="1705609"/>
            <a:ext cx="5477511" cy="1099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DEĞERLENDİRME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KRİTERLERİ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  <a:spcBef>
                <a:spcPts val="1005"/>
              </a:spcBef>
            </a:pPr>
            <a:r>
              <a:rPr sz="1400" spc="-20" dirty="0">
                <a:latin typeface="Calibri"/>
                <a:cs typeface="Calibri"/>
              </a:rPr>
              <a:t>Yarışmaya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katılacak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uygulamalar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okul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öncesi,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ilkokul,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ortaokul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ve </a:t>
            </a:r>
            <a:r>
              <a:rPr sz="1400" b="1" spc="-10" dirty="0">
                <a:latin typeface="Calibri"/>
                <a:cs typeface="Calibri"/>
              </a:rPr>
              <a:t> ortaöğretim </a:t>
            </a:r>
            <a:r>
              <a:rPr sz="1400" b="1" spc="-5" dirty="0">
                <a:latin typeface="Calibri"/>
                <a:cs typeface="Calibri"/>
              </a:rPr>
              <a:t>okulları </a:t>
            </a:r>
            <a:r>
              <a:rPr sz="1400" spc="-5" dirty="0">
                <a:latin typeface="Calibri"/>
                <a:cs typeface="Calibri"/>
              </a:rPr>
              <a:t>olmak </a:t>
            </a:r>
            <a:r>
              <a:rPr sz="1400" spc="-15" dirty="0">
                <a:latin typeface="Calibri"/>
                <a:cs typeface="Calibri"/>
              </a:rPr>
              <a:t>üzere </a:t>
            </a:r>
            <a:r>
              <a:rPr sz="1400" b="1" dirty="0">
                <a:latin typeface="Calibri"/>
                <a:cs typeface="Calibri"/>
              </a:rPr>
              <a:t>4 </a:t>
            </a:r>
            <a:r>
              <a:rPr sz="1400" b="1" spc="-5" dirty="0">
                <a:latin typeface="Calibri"/>
                <a:cs typeface="Calibri"/>
              </a:rPr>
              <a:t>ayrı kademede </a:t>
            </a:r>
            <a:r>
              <a:rPr sz="1400" spc="-10" dirty="0">
                <a:latin typeface="Calibri"/>
                <a:cs typeface="Calibri"/>
              </a:rPr>
              <a:t>değerlendirilecektir.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kademeden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ilk</a:t>
            </a:r>
            <a:r>
              <a:rPr sz="1400" b="1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üç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dereceye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giren </a:t>
            </a:r>
            <a:r>
              <a:rPr sz="1400" dirty="0">
                <a:latin typeface="Calibri"/>
                <a:cs typeface="Calibri"/>
              </a:rPr>
              <a:t>uygulamalar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ödüllendirilecektir.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9494" y="3628389"/>
            <a:ext cx="5327396" cy="100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4820">
              <a:lnSpc>
                <a:spcPct val="115599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Yarışmaya </a:t>
            </a:r>
            <a:r>
              <a:rPr sz="1400" spc="-5" dirty="0">
                <a:latin typeface="Calibri"/>
                <a:cs typeface="Calibri"/>
              </a:rPr>
              <a:t>katılan </a:t>
            </a:r>
            <a:r>
              <a:rPr sz="1400" dirty="0">
                <a:latin typeface="Calibri"/>
                <a:cs typeface="Calibri"/>
              </a:rPr>
              <a:t>uygulamalar </a:t>
            </a:r>
            <a:r>
              <a:rPr sz="1400" spc="-5" dirty="0">
                <a:latin typeface="Calibri"/>
                <a:cs typeface="Calibri"/>
              </a:rPr>
              <a:t>okul, </a:t>
            </a:r>
            <a:r>
              <a:rPr sz="1400" dirty="0">
                <a:latin typeface="Calibri"/>
                <a:cs typeface="Calibri"/>
              </a:rPr>
              <a:t>ilçe </a:t>
            </a:r>
            <a:r>
              <a:rPr sz="1400" spc="-5" dirty="0">
                <a:latin typeface="Calibri"/>
                <a:cs typeface="Calibri"/>
              </a:rPr>
              <a:t>ve </a:t>
            </a:r>
            <a:r>
              <a:rPr sz="1400" dirty="0">
                <a:latin typeface="Calibri"/>
                <a:cs typeface="Calibri"/>
              </a:rPr>
              <a:t>il </a:t>
            </a:r>
            <a:r>
              <a:rPr sz="1400" spc="-5" dirty="0">
                <a:latin typeface="Calibri"/>
                <a:cs typeface="Calibri"/>
              </a:rPr>
              <a:t>düzeyinde, </a:t>
            </a:r>
            <a:r>
              <a:rPr sz="1400" dirty="0">
                <a:latin typeface="Calibri"/>
                <a:cs typeface="Calibri"/>
              </a:rPr>
              <a:t>bilimsel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temellere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dayanma,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kampanya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amacına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uygunluk,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anlaşılırlık,</a:t>
            </a:r>
          </a:p>
          <a:p>
            <a:pPr marL="12700" marR="5080">
              <a:lnSpc>
                <a:spcPct val="114300"/>
              </a:lnSpc>
              <a:spcBef>
                <a:spcPts val="20"/>
              </a:spcBef>
            </a:pPr>
            <a:r>
              <a:rPr sz="1400" spc="-5" dirty="0">
                <a:latin typeface="Calibri"/>
                <a:cs typeface="Calibri"/>
              </a:rPr>
              <a:t>hedef </a:t>
            </a:r>
            <a:r>
              <a:rPr sz="1400" dirty="0">
                <a:latin typeface="Calibri"/>
                <a:cs typeface="Calibri"/>
              </a:rPr>
              <a:t>grubun </a:t>
            </a:r>
            <a:r>
              <a:rPr sz="1400" spc="-5" dirty="0">
                <a:latin typeface="Calibri"/>
                <a:cs typeface="Calibri"/>
              </a:rPr>
              <a:t>sürece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katılımı,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farklı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aktörlerle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iş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birliği,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uygulanabilirlik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kriterlerine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göre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değerlendirilecektir.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94200" y="4064000"/>
            <a:ext cx="464820" cy="541020"/>
          </a:xfrm>
          <a:custGeom>
            <a:avLst/>
            <a:gdLst/>
            <a:ahLst/>
            <a:cxnLst/>
            <a:rect l="l" t="t" r="r" b="b"/>
            <a:pathLst>
              <a:path w="464820" h="541020">
                <a:moveTo>
                  <a:pt x="0" y="0"/>
                </a:moveTo>
                <a:lnTo>
                  <a:pt x="0" y="541019"/>
                </a:lnTo>
                <a:lnTo>
                  <a:pt x="464820" y="270510"/>
                </a:lnTo>
                <a:lnTo>
                  <a:pt x="0" y="0"/>
                </a:lnTo>
                <a:close/>
              </a:path>
            </a:pathLst>
          </a:custGeom>
          <a:solidFill>
            <a:srgbClr val="0E1A2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2045" y="2339957"/>
            <a:ext cx="988060" cy="599440"/>
            <a:chOff x="256540" y="1960879"/>
            <a:chExt cx="988060" cy="599440"/>
          </a:xfrm>
        </p:grpSpPr>
        <p:sp>
          <p:nvSpPr>
            <p:cNvPr id="3" name="object 3"/>
            <p:cNvSpPr/>
            <p:nvPr/>
          </p:nvSpPr>
          <p:spPr>
            <a:xfrm>
              <a:off x="262890" y="1967229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60" h="586739">
                  <a:moveTo>
                    <a:pt x="975360" y="0"/>
                  </a:moveTo>
                  <a:lnTo>
                    <a:pt x="0" y="0"/>
                  </a:lnTo>
                  <a:lnTo>
                    <a:pt x="0" y="586740"/>
                  </a:lnTo>
                  <a:lnTo>
                    <a:pt x="114757" y="485648"/>
                  </a:lnTo>
                  <a:lnTo>
                    <a:pt x="114757" y="132080"/>
                  </a:lnTo>
                  <a:lnTo>
                    <a:pt x="622020" y="116078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2890" y="1967229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60" h="586739">
                  <a:moveTo>
                    <a:pt x="0" y="0"/>
                  </a:moveTo>
                  <a:lnTo>
                    <a:pt x="975360" y="0"/>
                  </a:lnTo>
                  <a:lnTo>
                    <a:pt x="622020" y="116078"/>
                  </a:lnTo>
                  <a:lnTo>
                    <a:pt x="114757" y="132080"/>
                  </a:lnTo>
                  <a:lnTo>
                    <a:pt x="114757" y="485648"/>
                  </a:lnTo>
                  <a:lnTo>
                    <a:pt x="0" y="5867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 rot="16200000">
            <a:off x="6137241" y="2350429"/>
            <a:ext cx="828040" cy="838200"/>
            <a:chOff x="7861300" y="2522220"/>
            <a:chExt cx="828040" cy="838200"/>
          </a:xfrm>
        </p:grpSpPr>
        <p:sp>
          <p:nvSpPr>
            <p:cNvPr id="6" name="object 6"/>
            <p:cNvSpPr/>
            <p:nvPr/>
          </p:nvSpPr>
          <p:spPr>
            <a:xfrm>
              <a:off x="7867650" y="2528570"/>
              <a:ext cx="815340" cy="825500"/>
            </a:xfrm>
            <a:custGeom>
              <a:avLst/>
              <a:gdLst/>
              <a:ahLst/>
              <a:cxnLst/>
              <a:rect l="l" t="t" r="r" b="b"/>
              <a:pathLst>
                <a:path w="815340" h="825500">
                  <a:moveTo>
                    <a:pt x="815340" y="0"/>
                  </a:moveTo>
                  <a:lnTo>
                    <a:pt x="0" y="0"/>
                  </a:lnTo>
                  <a:lnTo>
                    <a:pt x="140589" y="97154"/>
                  </a:lnTo>
                  <a:lnTo>
                    <a:pt x="631698" y="97154"/>
                  </a:lnTo>
                  <a:lnTo>
                    <a:pt x="654050" y="526414"/>
                  </a:lnTo>
                  <a:lnTo>
                    <a:pt x="815340" y="825500"/>
                  </a:lnTo>
                  <a:lnTo>
                    <a:pt x="81534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7650" y="2528570"/>
              <a:ext cx="815340" cy="825500"/>
            </a:xfrm>
            <a:custGeom>
              <a:avLst/>
              <a:gdLst/>
              <a:ahLst/>
              <a:cxnLst/>
              <a:rect l="l" t="t" r="r" b="b"/>
              <a:pathLst>
                <a:path w="815340" h="825500">
                  <a:moveTo>
                    <a:pt x="815340" y="0"/>
                  </a:moveTo>
                  <a:lnTo>
                    <a:pt x="815340" y="825500"/>
                  </a:lnTo>
                  <a:lnTo>
                    <a:pt x="654050" y="526414"/>
                  </a:lnTo>
                  <a:lnTo>
                    <a:pt x="631698" y="97154"/>
                  </a:lnTo>
                  <a:lnTo>
                    <a:pt x="140589" y="97154"/>
                  </a:lnTo>
                  <a:lnTo>
                    <a:pt x="0" y="0"/>
                  </a:lnTo>
                  <a:lnTo>
                    <a:pt x="815340" y="0"/>
                  </a:lnTo>
                  <a:close/>
                </a:path>
              </a:pathLst>
            </a:custGeom>
            <a:ln w="12699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749" y="2612142"/>
            <a:ext cx="213309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25" dirty="0">
                <a:latin typeface="Calibri"/>
                <a:cs typeface="Calibri"/>
              </a:rPr>
              <a:t>K</a:t>
            </a:r>
            <a:r>
              <a:rPr sz="1600" b="1" dirty="0">
                <a:latin typeface="Calibri"/>
                <a:cs typeface="Calibri"/>
              </a:rPr>
              <a:t>UL</a:t>
            </a:r>
            <a:r>
              <a:rPr sz="1600" b="1" spc="-10" dirty="0">
                <a:latin typeface="Calibri"/>
                <a:cs typeface="Calibri"/>
              </a:rPr>
              <a:t> Ö</a:t>
            </a:r>
            <a:r>
              <a:rPr sz="1600" b="1" dirty="0">
                <a:latin typeface="Calibri"/>
                <a:cs typeface="Calibri"/>
              </a:rPr>
              <a:t>NC</a:t>
            </a:r>
            <a:r>
              <a:rPr sz="1600" b="1" spc="-30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Sİ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458" y="3183549"/>
            <a:ext cx="2931888" cy="14745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8450" marR="5080" indent="-285750">
              <a:lnSpc>
                <a:spcPct val="1149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sz="1400" b="1" spc="-10" dirty="0">
                <a:latin typeface="Calibri"/>
                <a:cs typeface="Calibri"/>
              </a:rPr>
              <a:t>Okul </a:t>
            </a:r>
            <a:r>
              <a:rPr sz="1400" b="1" spc="-5" dirty="0">
                <a:latin typeface="Calibri"/>
                <a:cs typeface="Calibri"/>
              </a:rPr>
              <a:t>müdürünün başkanlığında, </a:t>
            </a:r>
            <a:endParaRPr lang="tr-TR" sz="1400" b="1" spc="-5" dirty="0" smtClean="0">
              <a:latin typeface="Calibri"/>
              <a:cs typeface="Calibri"/>
            </a:endParaRPr>
          </a:p>
          <a:p>
            <a:pPr marL="298450" marR="5080" indent="-285750">
              <a:lnSpc>
                <a:spcPct val="1149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sz="1400" spc="-305" dirty="0" smtClean="0">
                <a:latin typeface="Calibri"/>
                <a:cs typeface="Calibri"/>
              </a:rPr>
              <a:t> </a:t>
            </a:r>
            <a:r>
              <a:rPr lang="tr-TR" sz="1400" b="1" dirty="0" smtClean="0">
                <a:latin typeface="Calibri"/>
                <a:cs typeface="Calibri"/>
              </a:rPr>
              <a:t>B</a:t>
            </a:r>
            <a:r>
              <a:rPr sz="1400" b="1" dirty="0" err="1" smtClean="0">
                <a:latin typeface="Calibri"/>
                <a:cs typeface="Calibri"/>
              </a:rPr>
              <a:t>ir</a:t>
            </a:r>
            <a:r>
              <a:rPr sz="1400" b="1" dirty="0" smtClean="0">
                <a:latin typeface="Calibri"/>
                <a:cs typeface="Calibri"/>
              </a:rPr>
              <a:t> </a:t>
            </a:r>
            <a:r>
              <a:rPr sz="1400" b="1" dirty="0" err="1">
                <a:latin typeface="Calibri"/>
                <a:cs typeface="Calibri"/>
              </a:rPr>
              <a:t>müdür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 err="1" smtClean="0">
                <a:latin typeface="Calibri"/>
                <a:cs typeface="Calibri"/>
              </a:rPr>
              <a:t>yardımcısı</a:t>
            </a:r>
            <a:r>
              <a:rPr sz="1400" b="1" spc="-5" dirty="0" smtClean="0">
                <a:latin typeface="Calibri"/>
                <a:cs typeface="Calibri"/>
              </a:rPr>
              <a:t>,</a:t>
            </a:r>
            <a:endParaRPr lang="tr-TR" sz="1400" b="1" spc="-5" dirty="0" smtClean="0">
              <a:latin typeface="Calibri"/>
              <a:cs typeface="Calibri"/>
            </a:endParaRPr>
          </a:p>
          <a:p>
            <a:pPr marL="298450" marR="5080" indent="-285750">
              <a:lnSpc>
                <a:spcPct val="1149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tr-TR" sz="1400" b="1" spc="-5" dirty="0" err="1">
                <a:latin typeface="Calibri"/>
                <a:cs typeface="Calibri"/>
              </a:rPr>
              <a:t>R</a:t>
            </a:r>
            <a:r>
              <a:rPr sz="1400" b="1" spc="-5" dirty="0" err="1" smtClean="0">
                <a:latin typeface="Calibri"/>
                <a:cs typeface="Calibri"/>
              </a:rPr>
              <a:t>ehber</a:t>
            </a:r>
            <a:r>
              <a:rPr sz="1400" b="1" spc="-5" dirty="0" smtClean="0">
                <a:latin typeface="Calibri"/>
                <a:cs typeface="Calibri"/>
              </a:rPr>
              <a:t> </a:t>
            </a:r>
            <a:r>
              <a:rPr sz="1400" b="1" dirty="0" smtClean="0">
                <a:latin typeface="Calibri"/>
                <a:cs typeface="Calibri"/>
              </a:rPr>
              <a:t> </a:t>
            </a:r>
            <a:r>
              <a:rPr sz="1400" b="1" spc="-10" dirty="0" err="1" smtClean="0">
                <a:latin typeface="Calibri"/>
                <a:cs typeface="Calibri"/>
              </a:rPr>
              <a:t>öğretmen</a:t>
            </a:r>
            <a:endParaRPr lang="tr-TR" sz="1400" b="1" spc="-10" dirty="0" smtClean="0">
              <a:latin typeface="Calibri"/>
              <a:cs typeface="Calibri"/>
            </a:endParaRPr>
          </a:p>
          <a:p>
            <a:pPr marL="12700" marR="5080">
              <a:lnSpc>
                <a:spcPct val="114900"/>
              </a:lnSpc>
              <a:spcBef>
                <a:spcPts val="110"/>
              </a:spcBef>
            </a:pPr>
            <a:r>
              <a:rPr sz="1200" i="1" dirty="0" smtClean="0">
                <a:latin typeface="Calibri"/>
                <a:cs typeface="Calibri"/>
              </a:rPr>
              <a:t>(</a:t>
            </a:r>
            <a:r>
              <a:rPr sz="1200" i="1" dirty="0">
                <a:latin typeface="Calibri"/>
                <a:cs typeface="Calibri"/>
              </a:rPr>
              <a:t>olmaması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durumunda </a:t>
            </a:r>
            <a:r>
              <a:rPr sz="1200" i="1" spc="-5" dirty="0" err="1">
                <a:latin typeface="Calibri"/>
                <a:cs typeface="Calibri"/>
              </a:rPr>
              <a:t>okul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spc="-5" dirty="0" err="1" smtClean="0">
                <a:latin typeface="Calibri"/>
                <a:cs typeface="Calibri"/>
              </a:rPr>
              <a:t>öncesi</a:t>
            </a:r>
            <a:r>
              <a:rPr lang="tr-TR" sz="1200" i="1" spc="-5" dirty="0">
                <a:latin typeface="Calibri"/>
                <a:cs typeface="Calibri"/>
              </a:rPr>
              <a:t> </a:t>
            </a:r>
            <a:r>
              <a:rPr sz="1200" i="1" spc="-10" dirty="0" err="1" smtClean="0">
                <a:latin typeface="Calibri"/>
                <a:cs typeface="Calibri"/>
              </a:rPr>
              <a:t>öğretmenlerden</a:t>
            </a:r>
            <a:r>
              <a:rPr sz="1200" i="1" spc="-35" dirty="0" smtClean="0">
                <a:latin typeface="Calibri"/>
                <a:cs typeface="Calibri"/>
              </a:rPr>
              <a:t> </a:t>
            </a:r>
            <a:r>
              <a:rPr sz="1200" i="1" spc="-5" dirty="0" err="1" smtClean="0">
                <a:latin typeface="Calibri"/>
                <a:cs typeface="Calibri"/>
              </a:rPr>
              <a:t>biri</a:t>
            </a:r>
            <a:r>
              <a:rPr lang="tr-TR" sz="1200" i="1" dirty="0">
                <a:latin typeface="Calibri"/>
                <a:cs typeface="Calibri"/>
              </a:rPr>
              <a:t> </a:t>
            </a:r>
            <a:r>
              <a:rPr sz="1200" i="1" spc="-5" dirty="0" err="1" smtClean="0">
                <a:latin typeface="Calibri"/>
                <a:cs typeface="Calibri"/>
              </a:rPr>
              <a:t>görevlendirilecektir</a:t>
            </a:r>
            <a:r>
              <a:rPr sz="1200" i="1" spc="-5" dirty="0" smtClean="0">
                <a:latin typeface="Calibri"/>
                <a:cs typeface="Calibri"/>
              </a:rPr>
              <a:t>)</a:t>
            </a:r>
            <a:r>
              <a:rPr sz="1200" i="1" spc="10" dirty="0" smtClean="0">
                <a:latin typeface="Calibri"/>
                <a:cs typeface="Calibri"/>
              </a:rPr>
              <a:t> </a:t>
            </a:r>
            <a:endParaRPr lang="tr-TR" sz="1200" i="1" spc="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59"/>
              </a:spcBef>
              <a:buFont typeface="Arial" panose="020B0604020202020204" pitchFamily="34" charset="0"/>
              <a:buChar char="•"/>
            </a:pPr>
            <a:r>
              <a:rPr lang="tr-TR" sz="1400" b="1" spc="-5" dirty="0" smtClean="0">
                <a:latin typeface="Calibri"/>
                <a:cs typeface="Calibri"/>
              </a:rPr>
              <a:t>2 </a:t>
            </a:r>
            <a:r>
              <a:rPr sz="1400" b="1" spc="-5" dirty="0" err="1" smtClean="0">
                <a:latin typeface="Calibri"/>
                <a:cs typeface="Calibri"/>
              </a:rPr>
              <a:t>okul</a:t>
            </a:r>
            <a:r>
              <a:rPr lang="tr-TR" sz="1400" dirty="0" smtClean="0">
                <a:latin typeface="Calibri"/>
                <a:cs typeface="Calibri"/>
              </a:rPr>
              <a:t> </a:t>
            </a:r>
            <a:r>
              <a:rPr sz="1400" b="1" spc="-5" dirty="0" err="1" smtClean="0">
                <a:latin typeface="Calibri"/>
                <a:cs typeface="Calibri"/>
              </a:rPr>
              <a:t>öncesi</a:t>
            </a:r>
            <a:r>
              <a:rPr sz="1400" b="1" spc="-15" dirty="0" smtClean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öğretmeni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4736" y="2677940"/>
            <a:ext cx="213441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İ</a:t>
            </a:r>
            <a:r>
              <a:rPr sz="1600" b="1" spc="5" dirty="0">
                <a:latin typeface="Calibri"/>
                <a:cs typeface="Calibri"/>
              </a:rPr>
              <a:t>L</a:t>
            </a:r>
            <a:r>
              <a:rPr sz="1600" b="1" spc="-65" dirty="0">
                <a:latin typeface="Calibri"/>
                <a:cs typeface="Calibri"/>
              </a:rPr>
              <a:t>K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30" dirty="0">
                <a:latin typeface="Calibri"/>
                <a:cs typeface="Calibri"/>
              </a:rPr>
              <a:t>K</a:t>
            </a:r>
            <a:r>
              <a:rPr sz="1600" b="1" spc="5" dirty="0">
                <a:latin typeface="Calibri"/>
                <a:cs typeface="Calibri"/>
              </a:rPr>
              <a:t>U</a:t>
            </a:r>
            <a:r>
              <a:rPr sz="1600" b="1" dirty="0">
                <a:latin typeface="Calibri"/>
                <a:cs typeface="Calibri"/>
              </a:rPr>
              <a:t>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83109" y="3177199"/>
            <a:ext cx="2635884" cy="24972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5080" indent="-285750">
              <a:lnSpc>
                <a:spcPct val="1151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1400" b="1" spc="-5" dirty="0">
                <a:latin typeface="Calibri"/>
                <a:cs typeface="Calibri"/>
              </a:rPr>
              <a:t>Okul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müdürünün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başkanlığında,</a:t>
            </a:r>
            <a:r>
              <a:rPr sz="1400" spc="-30" dirty="0">
                <a:latin typeface="Calibri"/>
                <a:cs typeface="Calibri"/>
              </a:rPr>
              <a:t> </a:t>
            </a:r>
            <a:endParaRPr lang="tr-TR" sz="1400" spc="-30" dirty="0" smtClean="0">
              <a:latin typeface="Calibri"/>
              <a:cs typeface="Calibri"/>
            </a:endParaRPr>
          </a:p>
          <a:p>
            <a:pPr marL="298450" marR="5080" indent="-285750">
              <a:lnSpc>
                <a:spcPct val="1151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tr-TR" sz="1400" b="1" dirty="0" smtClean="0">
                <a:latin typeface="Calibri"/>
                <a:cs typeface="Calibri"/>
              </a:rPr>
              <a:t>B</a:t>
            </a:r>
            <a:r>
              <a:rPr sz="1400" b="1" dirty="0" err="1" smtClean="0">
                <a:latin typeface="Calibri"/>
                <a:cs typeface="Calibri"/>
              </a:rPr>
              <a:t>ir</a:t>
            </a:r>
            <a:r>
              <a:rPr sz="1400" b="1" dirty="0" smtClean="0">
                <a:latin typeface="Calibri"/>
                <a:cs typeface="Calibri"/>
              </a:rPr>
              <a:t> </a:t>
            </a:r>
            <a:r>
              <a:rPr sz="1400" b="1" spc="-300" dirty="0" smtClean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müdür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5" dirty="0" err="1">
                <a:latin typeface="Calibri"/>
                <a:cs typeface="Calibri"/>
              </a:rPr>
              <a:t>yardımcısı</a:t>
            </a:r>
            <a:r>
              <a:rPr sz="1400" b="1" spc="-5" dirty="0" smtClean="0">
                <a:latin typeface="Calibri"/>
                <a:cs typeface="Calibri"/>
              </a:rPr>
              <a:t>,</a:t>
            </a:r>
            <a:endParaRPr lang="tr-TR" sz="1400" b="1" spc="-5" dirty="0" smtClean="0">
              <a:latin typeface="Calibri"/>
              <a:cs typeface="Calibri"/>
            </a:endParaRPr>
          </a:p>
          <a:p>
            <a:pPr marL="298450" marR="5080" indent="-285750">
              <a:lnSpc>
                <a:spcPct val="1151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tr-TR" sz="1400" b="1" spc="10" dirty="0">
                <a:latin typeface="Calibri"/>
                <a:cs typeface="Calibri"/>
              </a:rPr>
              <a:t>R</a:t>
            </a:r>
            <a:r>
              <a:rPr sz="1400" b="1" spc="-5" dirty="0" err="1" smtClean="0">
                <a:latin typeface="Calibri"/>
                <a:cs typeface="Calibri"/>
              </a:rPr>
              <a:t>ehber</a:t>
            </a:r>
            <a:r>
              <a:rPr sz="1400" b="1" spc="-5" dirty="0" smtClean="0">
                <a:latin typeface="Calibri"/>
                <a:cs typeface="Calibri"/>
              </a:rPr>
              <a:t> </a:t>
            </a:r>
            <a:r>
              <a:rPr sz="1400" b="1" dirty="0" smtClean="0">
                <a:latin typeface="Calibri"/>
                <a:cs typeface="Calibri"/>
              </a:rPr>
              <a:t> </a:t>
            </a:r>
            <a:r>
              <a:rPr sz="1400" b="1" spc="-5" dirty="0" err="1">
                <a:latin typeface="Calibri"/>
                <a:cs typeface="Calibri"/>
              </a:rPr>
              <a:t>öğretmen</a:t>
            </a:r>
            <a:r>
              <a:rPr sz="1400" b="1" spc="-5" dirty="0">
                <a:latin typeface="Calibri"/>
                <a:cs typeface="Calibri"/>
              </a:rPr>
              <a:t> </a:t>
            </a:r>
            <a:endParaRPr lang="tr-TR" sz="1400" b="1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15100"/>
              </a:lnSpc>
              <a:spcBef>
                <a:spcPts val="105"/>
              </a:spcBef>
            </a:pPr>
            <a:r>
              <a:rPr sz="1200" i="1" dirty="0" smtClean="0">
                <a:latin typeface="Calibri"/>
                <a:cs typeface="Calibri"/>
              </a:rPr>
              <a:t>(</a:t>
            </a:r>
            <a:r>
              <a:rPr sz="1200" i="1" dirty="0">
                <a:latin typeface="Calibri"/>
                <a:cs typeface="Calibri"/>
              </a:rPr>
              <a:t>olmaması </a:t>
            </a:r>
            <a:r>
              <a:rPr sz="1200" i="1" spc="5" dirty="0">
                <a:latin typeface="Calibri"/>
                <a:cs typeface="Calibri"/>
              </a:rPr>
              <a:t>durumunda 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sınıf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 err="1">
                <a:latin typeface="Calibri"/>
                <a:cs typeface="Calibri"/>
              </a:rPr>
              <a:t>öğretmenlerden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 err="1" smtClean="0">
                <a:latin typeface="Calibri"/>
                <a:cs typeface="Calibri"/>
              </a:rPr>
              <a:t>biri</a:t>
            </a:r>
            <a:r>
              <a:rPr lang="tr-TR" sz="1200" i="1" dirty="0" smtClean="0">
                <a:latin typeface="Calibri"/>
                <a:cs typeface="Calibri"/>
              </a:rPr>
              <a:t> </a:t>
            </a:r>
            <a:r>
              <a:rPr sz="1200" i="1" spc="-5" dirty="0" err="1" smtClean="0">
                <a:latin typeface="Calibri"/>
                <a:cs typeface="Calibri"/>
              </a:rPr>
              <a:t>görevlendirilecektir</a:t>
            </a:r>
            <a:r>
              <a:rPr sz="1200" i="1" spc="-5" dirty="0" smtClean="0">
                <a:latin typeface="Calibri"/>
                <a:cs typeface="Calibri"/>
              </a:rPr>
              <a:t>).</a:t>
            </a:r>
            <a:endParaRPr lang="tr-TR" sz="1200" i="1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15100"/>
              </a:lnSpc>
              <a:spcBef>
                <a:spcPts val="105"/>
              </a:spcBef>
            </a:pPr>
            <a:endParaRPr lang="tr-TR" sz="1400" i="1" spc="-5" dirty="0" smtClean="0">
              <a:latin typeface="Calibri"/>
              <a:cs typeface="Calibri"/>
            </a:endParaRPr>
          </a:p>
          <a:p>
            <a:pPr marL="298450" marR="5080" indent="-285750">
              <a:lnSpc>
                <a:spcPct val="1151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tr-TR" sz="1400" b="1" spc="20" dirty="0" smtClean="0">
                <a:latin typeface="Calibri"/>
                <a:cs typeface="Calibri"/>
              </a:rPr>
              <a:t>1</a:t>
            </a:r>
            <a:r>
              <a:rPr sz="1400" b="1" spc="20" dirty="0" smtClean="0">
                <a:latin typeface="Calibri"/>
                <a:cs typeface="Calibri"/>
              </a:rPr>
              <a:t> </a:t>
            </a:r>
            <a:r>
              <a:rPr sz="1400" b="1" spc="-10" dirty="0" err="1">
                <a:latin typeface="Calibri"/>
                <a:cs typeface="Calibri"/>
              </a:rPr>
              <a:t>ve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lang="tr-TR" sz="1400" b="1" dirty="0" smtClean="0">
                <a:latin typeface="Calibri"/>
                <a:cs typeface="Calibri"/>
              </a:rPr>
              <a:t>2. </a:t>
            </a:r>
            <a:r>
              <a:rPr sz="1400" spc="-5" dirty="0" err="1" smtClean="0">
                <a:latin typeface="Calibri"/>
                <a:cs typeface="Calibri"/>
              </a:rPr>
              <a:t>sınıf</a:t>
            </a:r>
            <a:r>
              <a:rPr sz="1400" spc="10" dirty="0" smtClean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öğretmenlerini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temsilen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bir </a:t>
            </a:r>
            <a:r>
              <a:rPr sz="1400" b="1" spc="-3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sınıf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öğretmeni, </a:t>
            </a:r>
            <a:endParaRPr lang="tr-TR" sz="1400" b="1" spc="-5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298450" marR="5080" indent="-285750">
              <a:lnSpc>
                <a:spcPct val="1151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tr-TR" sz="1400" b="1" dirty="0" smtClean="0">
                <a:latin typeface="Calibri"/>
                <a:cs typeface="Calibri"/>
              </a:rPr>
              <a:t>3</a:t>
            </a:r>
            <a:r>
              <a:rPr sz="1400" b="1" dirty="0" smtClean="0">
                <a:latin typeface="Calibri"/>
                <a:cs typeface="Calibri"/>
              </a:rPr>
              <a:t> </a:t>
            </a:r>
            <a:r>
              <a:rPr sz="1400" b="1" spc="-10" dirty="0" err="1">
                <a:latin typeface="Calibri"/>
                <a:cs typeface="Calibri"/>
              </a:rPr>
              <a:t>ve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lang="tr-TR" sz="1400" b="1" dirty="0" smtClean="0">
                <a:latin typeface="Calibri"/>
                <a:cs typeface="Calibri"/>
              </a:rPr>
              <a:t>4.</a:t>
            </a:r>
            <a:r>
              <a:rPr sz="1400" b="1" dirty="0" smtClean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sınıf </a:t>
            </a:r>
            <a:r>
              <a:rPr sz="1400" b="1" spc="-5" dirty="0">
                <a:latin typeface="Calibri"/>
                <a:cs typeface="Calibri"/>
              </a:rPr>
              <a:t>öğretmenlerini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 err="1">
                <a:latin typeface="Calibri"/>
                <a:cs typeface="Calibri"/>
              </a:rPr>
              <a:t>temsilen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lang="tr-TR" sz="14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bir</a:t>
            </a:r>
            <a:r>
              <a:rPr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sınıf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öğretmeni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7515" y="2706051"/>
            <a:ext cx="148826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0" dirty="0">
                <a:latin typeface="Calibri"/>
                <a:cs typeface="Calibri"/>
              </a:rPr>
              <a:t>ORTAOKUL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34502" y="3247346"/>
            <a:ext cx="3082793" cy="1846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75590" indent="-285750">
              <a:lnSpc>
                <a:spcPct val="115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400" b="1" spc="-10" dirty="0">
                <a:latin typeface="Calibri"/>
                <a:cs typeface="Calibri"/>
              </a:rPr>
              <a:t>Okul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5" dirty="0" err="1">
                <a:latin typeface="Calibri"/>
                <a:cs typeface="Calibri"/>
              </a:rPr>
              <a:t>müdürünün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5" dirty="0" err="1" smtClean="0">
                <a:latin typeface="Calibri"/>
                <a:cs typeface="Calibri"/>
              </a:rPr>
              <a:t>başkanlığında</a:t>
            </a:r>
            <a:r>
              <a:rPr sz="1400" b="1" spc="-5" dirty="0">
                <a:latin typeface="Calibri"/>
                <a:cs typeface="Calibri"/>
              </a:rPr>
              <a:t>,</a:t>
            </a:r>
            <a:r>
              <a:rPr sz="1400" b="1" spc="-35" dirty="0">
                <a:latin typeface="Calibri"/>
                <a:cs typeface="Calibri"/>
              </a:rPr>
              <a:t> </a:t>
            </a:r>
            <a:endParaRPr lang="tr-TR" sz="1400" b="1" spc="-35" dirty="0" smtClean="0">
              <a:latin typeface="Calibri"/>
              <a:cs typeface="Calibri"/>
            </a:endParaRPr>
          </a:p>
          <a:p>
            <a:pPr marL="298450" marR="275590" indent="-285750">
              <a:lnSpc>
                <a:spcPct val="115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1400" b="1" dirty="0" smtClean="0">
                <a:latin typeface="Calibri"/>
                <a:cs typeface="Calibri"/>
              </a:rPr>
              <a:t>B</a:t>
            </a:r>
            <a:r>
              <a:rPr sz="1400" b="1" dirty="0" err="1" smtClean="0">
                <a:latin typeface="Calibri"/>
                <a:cs typeface="Calibri"/>
              </a:rPr>
              <a:t>ir</a:t>
            </a:r>
            <a:r>
              <a:rPr sz="1400" b="1" spc="-35" dirty="0" smtClean="0">
                <a:latin typeface="Calibri"/>
                <a:cs typeface="Calibri"/>
              </a:rPr>
              <a:t> </a:t>
            </a:r>
            <a:r>
              <a:rPr sz="1400" b="1" dirty="0" err="1" smtClean="0">
                <a:latin typeface="Calibri"/>
                <a:cs typeface="Calibri"/>
              </a:rPr>
              <a:t>müdür</a:t>
            </a:r>
            <a:r>
              <a:rPr lang="tr-TR" sz="1400" b="1" dirty="0" smtClean="0">
                <a:latin typeface="Calibri"/>
                <a:cs typeface="Calibri"/>
              </a:rPr>
              <a:t> </a:t>
            </a:r>
            <a:r>
              <a:rPr sz="1400" b="1" spc="-5" dirty="0" err="1" smtClean="0">
                <a:latin typeface="Calibri"/>
                <a:cs typeface="Calibri"/>
              </a:rPr>
              <a:t>yardımcısı</a:t>
            </a:r>
            <a:r>
              <a:rPr sz="1400" b="1" spc="-5" dirty="0">
                <a:latin typeface="Calibri"/>
                <a:cs typeface="Calibri"/>
              </a:rPr>
              <a:t>,</a:t>
            </a:r>
            <a:r>
              <a:rPr sz="1400" b="1" spc="-30" dirty="0">
                <a:latin typeface="Calibri"/>
                <a:cs typeface="Calibri"/>
              </a:rPr>
              <a:t> </a:t>
            </a:r>
            <a:endParaRPr lang="tr-TR" sz="1400" b="1" spc="-30" dirty="0" smtClean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tr-TR" sz="1400" b="1" spc="-5" dirty="0" smtClean="0">
                <a:latin typeface="Calibri"/>
                <a:cs typeface="Calibri"/>
              </a:rPr>
              <a:t>R</a:t>
            </a:r>
            <a:r>
              <a:rPr sz="1400" b="1" spc="-5" dirty="0" err="1" smtClean="0">
                <a:latin typeface="Calibri"/>
                <a:cs typeface="Calibri"/>
              </a:rPr>
              <a:t>ehber</a:t>
            </a:r>
            <a:r>
              <a:rPr sz="1400" b="1" spc="-45" dirty="0" smtClean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öğretmen</a:t>
            </a:r>
            <a:endParaRPr sz="1400" b="1" dirty="0">
              <a:latin typeface="Calibri"/>
              <a:cs typeface="Calibri"/>
            </a:endParaRPr>
          </a:p>
          <a:p>
            <a:pPr marL="12700" marR="85090">
              <a:lnSpc>
                <a:spcPct val="114999"/>
              </a:lnSpc>
              <a:spcBef>
                <a:spcPts val="10"/>
              </a:spcBef>
            </a:pPr>
            <a:r>
              <a:rPr sz="1100" i="1" dirty="0">
                <a:latin typeface="Calibri"/>
                <a:cs typeface="Calibri"/>
              </a:rPr>
              <a:t>(</a:t>
            </a:r>
            <a:r>
              <a:rPr sz="1100" i="1" spc="5" dirty="0">
                <a:latin typeface="Calibri"/>
                <a:cs typeface="Calibri"/>
              </a:rPr>
              <a:t>o</a:t>
            </a:r>
            <a:r>
              <a:rPr sz="1100" i="1" spc="-5" dirty="0">
                <a:latin typeface="Calibri"/>
                <a:cs typeface="Calibri"/>
              </a:rPr>
              <a:t>lm</a:t>
            </a:r>
            <a:r>
              <a:rPr sz="1100" i="1" spc="5" dirty="0">
                <a:latin typeface="Calibri"/>
                <a:cs typeface="Calibri"/>
              </a:rPr>
              <a:t>a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spc="5" dirty="0">
                <a:latin typeface="Calibri"/>
                <a:cs typeface="Calibri"/>
              </a:rPr>
              <a:t>a</a:t>
            </a:r>
            <a:r>
              <a:rPr sz="1100" i="1" dirty="0">
                <a:latin typeface="Calibri"/>
                <a:cs typeface="Calibri"/>
              </a:rPr>
              <a:t>sı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spc="5" dirty="0">
                <a:latin typeface="Calibri"/>
                <a:cs typeface="Calibri"/>
              </a:rPr>
              <a:t>du</a:t>
            </a:r>
            <a:r>
              <a:rPr sz="1100" i="1" spc="-5" dirty="0">
                <a:latin typeface="Calibri"/>
                <a:cs typeface="Calibri"/>
              </a:rPr>
              <a:t>r</a:t>
            </a:r>
            <a:r>
              <a:rPr sz="1100" i="1" spc="5" dirty="0">
                <a:latin typeface="Calibri"/>
                <a:cs typeface="Calibri"/>
              </a:rPr>
              <a:t>u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spc="5" dirty="0">
                <a:latin typeface="Calibri"/>
                <a:cs typeface="Calibri"/>
              </a:rPr>
              <a:t>und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70" dirty="0">
                <a:latin typeface="Calibri"/>
                <a:cs typeface="Calibri"/>
              </a:rPr>
              <a:t> </a:t>
            </a:r>
            <a:r>
              <a:rPr sz="1100" i="1" spc="-25" dirty="0">
                <a:latin typeface="Calibri"/>
                <a:cs typeface="Calibri"/>
              </a:rPr>
              <a:t>F</a:t>
            </a:r>
            <a:r>
              <a:rPr sz="1100" i="1" spc="-5" dirty="0">
                <a:latin typeface="Calibri"/>
                <a:cs typeface="Calibri"/>
              </a:rPr>
              <a:t>e</a:t>
            </a:r>
            <a:r>
              <a:rPr sz="1100" i="1" dirty="0">
                <a:latin typeface="Calibri"/>
                <a:cs typeface="Calibri"/>
              </a:rPr>
              <a:t>n  </a:t>
            </a:r>
            <a:r>
              <a:rPr sz="1100" i="1" spc="-5" dirty="0">
                <a:latin typeface="Calibri"/>
                <a:cs typeface="Calibri"/>
              </a:rPr>
              <a:t>Bilimleri</a:t>
            </a:r>
            <a:r>
              <a:rPr sz="1100" i="1" spc="25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dersini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okutan </a:t>
            </a:r>
            <a:r>
              <a:rPr sz="1100" i="1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öğretmenlerden </a:t>
            </a:r>
            <a:r>
              <a:rPr sz="1100" i="1" spc="-5" dirty="0">
                <a:latin typeface="Calibri"/>
                <a:cs typeface="Calibri"/>
              </a:rPr>
              <a:t>biri </a:t>
            </a:r>
            <a:r>
              <a:rPr sz="1100" i="1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görevlendirilecektir),</a:t>
            </a:r>
            <a:r>
              <a:rPr sz="1100" i="1" spc="10" dirty="0">
                <a:latin typeface="Calibri"/>
                <a:cs typeface="Calibri"/>
              </a:rPr>
              <a:t> </a:t>
            </a:r>
            <a:endParaRPr lang="tr-TR" sz="1100" i="1" spc="10" dirty="0" smtClean="0">
              <a:latin typeface="Calibri"/>
              <a:cs typeface="Calibri"/>
            </a:endParaRPr>
          </a:p>
          <a:p>
            <a:pPr marL="12700" marR="85090">
              <a:lnSpc>
                <a:spcPct val="114999"/>
              </a:lnSpc>
              <a:spcBef>
                <a:spcPts val="10"/>
              </a:spcBef>
            </a:pPr>
            <a:endParaRPr lang="tr-TR" sz="1100" i="1" spc="10" dirty="0">
              <a:latin typeface="Calibri"/>
              <a:cs typeface="Calibri"/>
            </a:endParaRPr>
          </a:p>
          <a:p>
            <a:pPr marL="298450" marR="85090" indent="-285750">
              <a:lnSpc>
                <a:spcPct val="114999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tr-TR" sz="1400" b="1" spc="10" dirty="0" smtClean="0">
                <a:latin typeface="Calibri"/>
                <a:cs typeface="Calibri"/>
              </a:rPr>
              <a:t>1 </a:t>
            </a:r>
            <a:r>
              <a:rPr sz="1400" b="1" spc="-2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Türkçe</a:t>
            </a:r>
            <a:r>
              <a:rPr sz="1400" b="1" spc="-35" dirty="0" smtClean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öğretmeni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ve</a:t>
            </a:r>
            <a:r>
              <a:rPr sz="1400" dirty="0">
                <a:latin typeface="Calibri"/>
                <a:cs typeface="Calibri"/>
              </a:rPr>
              <a:t> </a:t>
            </a:r>
            <a:endParaRPr lang="tr-TR" sz="1400" dirty="0" smtClean="0">
              <a:latin typeface="Calibri"/>
              <a:cs typeface="Calibri"/>
            </a:endParaRPr>
          </a:p>
          <a:p>
            <a:pPr marL="298450" marR="85090" indent="-285750">
              <a:lnSpc>
                <a:spcPct val="114999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tr-TR" sz="1400" b="1" dirty="0" smtClean="0">
                <a:latin typeface="Calibri"/>
                <a:cs typeface="Calibri"/>
              </a:rPr>
              <a:t>1 </a:t>
            </a:r>
            <a:r>
              <a:rPr sz="1400" b="1" spc="-1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Matematik</a:t>
            </a:r>
            <a:r>
              <a:rPr sz="1400" b="1" spc="-5" dirty="0" smtClean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öğretmeni</a:t>
            </a:r>
            <a:r>
              <a:rPr sz="1400" spc="-5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42153" y="2398812"/>
            <a:ext cx="988060" cy="596900"/>
            <a:chOff x="3126739" y="3009900"/>
            <a:chExt cx="988060" cy="596900"/>
          </a:xfrm>
        </p:grpSpPr>
        <p:sp>
          <p:nvSpPr>
            <p:cNvPr id="15" name="object 15"/>
            <p:cNvSpPr/>
            <p:nvPr/>
          </p:nvSpPr>
          <p:spPr>
            <a:xfrm>
              <a:off x="3133089" y="301625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975360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114808" y="483488"/>
                  </a:lnTo>
                  <a:lnTo>
                    <a:pt x="114808" y="131572"/>
                  </a:lnTo>
                  <a:lnTo>
                    <a:pt x="622046" y="11557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33089" y="301625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0" y="0"/>
                  </a:moveTo>
                  <a:lnTo>
                    <a:pt x="975360" y="0"/>
                  </a:lnTo>
                  <a:lnTo>
                    <a:pt x="622046" y="115570"/>
                  </a:lnTo>
                  <a:lnTo>
                    <a:pt x="114808" y="131572"/>
                  </a:lnTo>
                  <a:lnTo>
                    <a:pt x="114808" y="483488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 rot="16200000">
            <a:off x="9168151" y="2416132"/>
            <a:ext cx="828040" cy="838200"/>
            <a:chOff x="11041380" y="3177539"/>
            <a:chExt cx="828040" cy="838200"/>
          </a:xfrm>
        </p:grpSpPr>
        <p:sp>
          <p:nvSpPr>
            <p:cNvPr id="18" name="object 18"/>
            <p:cNvSpPr/>
            <p:nvPr/>
          </p:nvSpPr>
          <p:spPr>
            <a:xfrm>
              <a:off x="11047730" y="3183889"/>
              <a:ext cx="815340" cy="825500"/>
            </a:xfrm>
            <a:custGeom>
              <a:avLst/>
              <a:gdLst/>
              <a:ahLst/>
              <a:cxnLst/>
              <a:rect l="l" t="t" r="r" b="b"/>
              <a:pathLst>
                <a:path w="815340" h="825500">
                  <a:moveTo>
                    <a:pt x="815340" y="0"/>
                  </a:moveTo>
                  <a:lnTo>
                    <a:pt x="0" y="0"/>
                  </a:lnTo>
                  <a:lnTo>
                    <a:pt x="140589" y="97155"/>
                  </a:lnTo>
                  <a:lnTo>
                    <a:pt x="631698" y="97155"/>
                  </a:lnTo>
                  <a:lnTo>
                    <a:pt x="654050" y="526415"/>
                  </a:lnTo>
                  <a:lnTo>
                    <a:pt x="815340" y="825500"/>
                  </a:lnTo>
                  <a:lnTo>
                    <a:pt x="8153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47730" y="3183889"/>
              <a:ext cx="815340" cy="825500"/>
            </a:xfrm>
            <a:custGeom>
              <a:avLst/>
              <a:gdLst/>
              <a:ahLst/>
              <a:cxnLst/>
              <a:rect l="l" t="t" r="r" b="b"/>
              <a:pathLst>
                <a:path w="815340" h="825500">
                  <a:moveTo>
                    <a:pt x="815340" y="0"/>
                  </a:moveTo>
                  <a:lnTo>
                    <a:pt x="815340" y="825500"/>
                  </a:lnTo>
                  <a:lnTo>
                    <a:pt x="654050" y="526415"/>
                  </a:lnTo>
                  <a:lnTo>
                    <a:pt x="631698" y="97155"/>
                  </a:lnTo>
                  <a:lnTo>
                    <a:pt x="140589" y="97155"/>
                  </a:lnTo>
                  <a:lnTo>
                    <a:pt x="0" y="0"/>
                  </a:lnTo>
                  <a:lnTo>
                    <a:pt x="815340" y="0"/>
                  </a:lnTo>
                  <a:close/>
                </a:path>
              </a:pathLst>
            </a:custGeom>
            <a:ln w="126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377700" y="2718444"/>
            <a:ext cx="123444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" dirty="0">
                <a:latin typeface="Calibri"/>
                <a:cs typeface="Calibri"/>
              </a:rPr>
              <a:t>L</a:t>
            </a:r>
            <a:r>
              <a:rPr sz="1600" b="1" dirty="0">
                <a:latin typeface="Calibri"/>
                <a:cs typeface="Calibri"/>
              </a:rPr>
              <a:t>İSE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09889" y="3351493"/>
            <a:ext cx="2777311" cy="21755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5080" indent="-285750">
              <a:lnSpc>
                <a:spcPct val="1149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1400" b="1" spc="-10" dirty="0" err="1">
                <a:latin typeface="Calibri"/>
                <a:cs typeface="Calibri"/>
              </a:rPr>
              <a:t>Okul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 err="1" smtClean="0">
                <a:latin typeface="Calibri"/>
                <a:cs typeface="Calibri"/>
              </a:rPr>
              <a:t>müdü</a:t>
            </a:r>
            <a:r>
              <a:rPr lang="tr-TR" sz="1400" b="1" spc="-5" dirty="0" err="1" smtClean="0">
                <a:latin typeface="Calibri"/>
                <a:cs typeface="Calibri"/>
              </a:rPr>
              <a:t>rü</a:t>
            </a:r>
            <a:r>
              <a:rPr sz="1400" b="1" spc="-5" dirty="0" err="1" smtClean="0">
                <a:latin typeface="Calibri"/>
                <a:cs typeface="Calibri"/>
              </a:rPr>
              <a:t>nün</a:t>
            </a:r>
            <a:r>
              <a:rPr sz="1400" b="1" spc="-5" dirty="0" smtClean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başkanlığında, </a:t>
            </a:r>
            <a:r>
              <a:rPr sz="1400" b="1" spc="-305" dirty="0">
                <a:latin typeface="Calibri"/>
                <a:cs typeface="Calibri"/>
              </a:rPr>
              <a:t> </a:t>
            </a:r>
            <a:endParaRPr lang="tr-TR" sz="1400" b="1" spc="-305" dirty="0" smtClean="0">
              <a:latin typeface="Calibri"/>
              <a:cs typeface="Calibri"/>
            </a:endParaRPr>
          </a:p>
          <a:p>
            <a:pPr marL="298450" marR="5080" indent="-285750">
              <a:lnSpc>
                <a:spcPct val="1149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tr-TR" sz="1400" b="1" spc="-5" dirty="0" smtClean="0">
                <a:latin typeface="Calibri"/>
                <a:cs typeface="Calibri"/>
              </a:rPr>
              <a:t>B</a:t>
            </a:r>
            <a:r>
              <a:rPr sz="1400" b="1" spc="-5" dirty="0" err="1" smtClean="0">
                <a:latin typeface="Calibri"/>
                <a:cs typeface="Calibri"/>
              </a:rPr>
              <a:t>ir</a:t>
            </a:r>
            <a:r>
              <a:rPr sz="1400" b="1" spc="-5" dirty="0" smtClean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müdür </a:t>
            </a:r>
            <a:r>
              <a:rPr sz="1400" b="1" spc="-5" dirty="0">
                <a:latin typeface="Calibri"/>
                <a:cs typeface="Calibri"/>
              </a:rPr>
              <a:t>yardımcısı, </a:t>
            </a:r>
            <a:endParaRPr lang="tr-TR" sz="1400" b="1" spc="-5" dirty="0" smtClean="0">
              <a:latin typeface="Calibri"/>
              <a:cs typeface="Calibri"/>
            </a:endParaRPr>
          </a:p>
          <a:p>
            <a:pPr marL="298450" marR="5080" indent="-285750">
              <a:lnSpc>
                <a:spcPct val="1149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tr-TR" sz="1400" b="1" spc="-5" dirty="0" err="1">
                <a:latin typeface="Calibri"/>
                <a:cs typeface="Calibri"/>
              </a:rPr>
              <a:t>R</a:t>
            </a:r>
            <a:r>
              <a:rPr sz="1400" b="1" spc="-5" dirty="0" err="1" smtClean="0">
                <a:latin typeface="Calibri"/>
                <a:cs typeface="Calibri"/>
              </a:rPr>
              <a:t>ehber</a:t>
            </a:r>
            <a:r>
              <a:rPr sz="1400" b="1" spc="-5" dirty="0" smtClean="0">
                <a:latin typeface="Calibri"/>
                <a:cs typeface="Calibri"/>
              </a:rPr>
              <a:t> </a:t>
            </a:r>
            <a:r>
              <a:rPr sz="1400" b="1" dirty="0" smtClean="0">
                <a:latin typeface="Calibri"/>
                <a:cs typeface="Calibri"/>
              </a:rPr>
              <a:t> </a:t>
            </a:r>
            <a:r>
              <a:rPr sz="1400" b="1" spc="-10" dirty="0" err="1" smtClean="0">
                <a:latin typeface="Calibri"/>
                <a:cs typeface="Calibri"/>
              </a:rPr>
              <a:t>öğretmen</a:t>
            </a:r>
            <a:endParaRPr lang="tr-TR" sz="1400" b="1" spc="-10" dirty="0" smtClean="0">
              <a:latin typeface="Calibri"/>
              <a:cs typeface="Calibri"/>
            </a:endParaRPr>
          </a:p>
          <a:p>
            <a:pPr marL="12700" marR="5080">
              <a:lnSpc>
                <a:spcPct val="114900"/>
              </a:lnSpc>
              <a:spcBef>
                <a:spcPts val="105"/>
              </a:spcBef>
            </a:pPr>
            <a:r>
              <a:rPr sz="1200" i="1" dirty="0" smtClean="0">
                <a:latin typeface="Calibri"/>
                <a:cs typeface="Calibri"/>
              </a:rPr>
              <a:t>(</a:t>
            </a:r>
            <a:r>
              <a:rPr sz="1200" i="1" dirty="0">
                <a:latin typeface="Calibri"/>
                <a:cs typeface="Calibri"/>
              </a:rPr>
              <a:t>olmaması </a:t>
            </a:r>
            <a:r>
              <a:rPr sz="1200" i="1" spc="5" dirty="0">
                <a:latin typeface="Calibri"/>
                <a:cs typeface="Calibri"/>
              </a:rPr>
              <a:t> du</a:t>
            </a:r>
            <a:r>
              <a:rPr sz="1200" i="1" spc="-5" dirty="0">
                <a:latin typeface="Calibri"/>
                <a:cs typeface="Calibri"/>
              </a:rPr>
              <a:t>r</a:t>
            </a:r>
            <a:r>
              <a:rPr sz="1200" i="1" spc="5" dirty="0">
                <a:latin typeface="Calibri"/>
                <a:cs typeface="Calibri"/>
              </a:rPr>
              <a:t>u</a:t>
            </a:r>
            <a:r>
              <a:rPr sz="1200" i="1" spc="-5" dirty="0">
                <a:latin typeface="Calibri"/>
                <a:cs typeface="Calibri"/>
              </a:rPr>
              <a:t>m</a:t>
            </a:r>
            <a:r>
              <a:rPr sz="1200" i="1" spc="5" dirty="0">
                <a:latin typeface="Calibri"/>
                <a:cs typeface="Calibri"/>
              </a:rPr>
              <a:t>und</a:t>
            </a:r>
            <a:r>
              <a:rPr sz="1200" i="1" dirty="0">
                <a:latin typeface="Calibri"/>
                <a:cs typeface="Calibri"/>
              </a:rPr>
              <a:t>a</a:t>
            </a:r>
            <a:r>
              <a:rPr sz="1200" i="1" spc="-70" dirty="0">
                <a:latin typeface="Calibri"/>
                <a:cs typeface="Calibri"/>
              </a:rPr>
              <a:t> </a:t>
            </a:r>
            <a:r>
              <a:rPr sz="1200" i="1" spc="-110" dirty="0">
                <a:latin typeface="Calibri"/>
                <a:cs typeface="Calibri"/>
              </a:rPr>
              <a:t>Y</a:t>
            </a:r>
            <a:r>
              <a:rPr sz="1200" i="1" spc="5" dirty="0">
                <a:latin typeface="Calibri"/>
                <a:cs typeface="Calibri"/>
              </a:rPr>
              <a:t>aban</a:t>
            </a:r>
            <a:r>
              <a:rPr sz="1200" i="1" spc="-10" dirty="0">
                <a:latin typeface="Calibri"/>
                <a:cs typeface="Calibri"/>
              </a:rPr>
              <a:t>c</a:t>
            </a:r>
            <a:r>
              <a:rPr sz="1200" i="1" dirty="0">
                <a:latin typeface="Calibri"/>
                <a:cs typeface="Calibri"/>
              </a:rPr>
              <a:t>ı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</a:t>
            </a:r>
            <a:r>
              <a:rPr sz="1200" i="1" spc="-10" dirty="0">
                <a:latin typeface="Calibri"/>
                <a:cs typeface="Calibri"/>
              </a:rPr>
              <a:t>i</a:t>
            </a:r>
            <a:r>
              <a:rPr sz="1200" i="1" dirty="0">
                <a:latin typeface="Calibri"/>
                <a:cs typeface="Calibri"/>
              </a:rPr>
              <a:t>l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5" dirty="0">
                <a:latin typeface="Calibri"/>
                <a:cs typeface="Calibri"/>
              </a:rPr>
              <a:t>d</a:t>
            </a:r>
            <a:r>
              <a:rPr sz="1200" i="1" spc="-5" dirty="0">
                <a:latin typeface="Calibri"/>
                <a:cs typeface="Calibri"/>
              </a:rPr>
              <a:t>e</a:t>
            </a:r>
            <a:r>
              <a:rPr sz="1200" i="1" spc="-20" dirty="0">
                <a:latin typeface="Calibri"/>
                <a:cs typeface="Calibri"/>
              </a:rPr>
              <a:t>r</a:t>
            </a:r>
            <a:r>
              <a:rPr sz="1200" i="1" dirty="0">
                <a:latin typeface="Calibri"/>
                <a:cs typeface="Calibri"/>
              </a:rPr>
              <a:t>sini  </a:t>
            </a:r>
            <a:r>
              <a:rPr sz="1200" i="1" spc="-5" dirty="0">
                <a:latin typeface="Calibri"/>
                <a:cs typeface="Calibri"/>
              </a:rPr>
              <a:t>okutan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öğretmenlerden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biri</a:t>
            </a:r>
            <a:endParaRPr sz="1200" i="1" dirty="0">
              <a:latin typeface="Calibri"/>
              <a:cs typeface="Calibri"/>
            </a:endParaRPr>
          </a:p>
          <a:p>
            <a:pPr marL="12700" marR="36830">
              <a:lnSpc>
                <a:spcPct val="114900"/>
              </a:lnSpc>
              <a:spcBef>
                <a:spcPts val="15"/>
              </a:spcBef>
            </a:pPr>
            <a:r>
              <a:rPr sz="1200" i="1" spc="-5" dirty="0">
                <a:latin typeface="Calibri"/>
                <a:cs typeface="Calibri"/>
              </a:rPr>
              <a:t>görevlendirilecektir), </a:t>
            </a:r>
            <a:endParaRPr lang="tr-TR" sz="1200" i="1" spc="-5" dirty="0" smtClean="0">
              <a:latin typeface="Calibri"/>
              <a:cs typeface="Calibri"/>
            </a:endParaRPr>
          </a:p>
          <a:p>
            <a:pPr marL="298450" marR="36830" indent="-285750">
              <a:lnSpc>
                <a:spcPct val="1149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r>
              <a:rPr lang="tr-TR" sz="1400" b="1" dirty="0" smtClean="0">
                <a:latin typeface="Calibri"/>
                <a:cs typeface="Calibri"/>
              </a:rPr>
              <a:t>B</a:t>
            </a:r>
            <a:r>
              <a:rPr sz="1400" b="1" dirty="0" err="1" smtClean="0">
                <a:latin typeface="Calibri"/>
                <a:cs typeface="Calibri"/>
              </a:rPr>
              <a:t>ir</a:t>
            </a:r>
            <a:r>
              <a:rPr sz="1400" b="1" dirty="0" smtClean="0"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Türk </a:t>
            </a:r>
            <a:r>
              <a:rPr sz="14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Dili</a:t>
            </a:r>
            <a:r>
              <a:rPr sz="1400" b="1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ve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Edebiyatı</a:t>
            </a:r>
            <a:r>
              <a:rPr sz="14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öğretmeni,</a:t>
            </a:r>
            <a:r>
              <a:rPr sz="1400" b="1" spc="-25" dirty="0">
                <a:latin typeface="Calibri"/>
                <a:cs typeface="Calibri"/>
              </a:rPr>
              <a:t> </a:t>
            </a:r>
            <a:endParaRPr lang="tr-TR" sz="1400" b="1" spc="-25" dirty="0" smtClean="0">
              <a:latin typeface="Calibri"/>
              <a:cs typeface="Calibri"/>
            </a:endParaRPr>
          </a:p>
          <a:p>
            <a:pPr marL="298450" marR="36830" indent="-285750">
              <a:lnSpc>
                <a:spcPct val="1149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r>
              <a:rPr lang="tr-TR" sz="1400" b="1" dirty="0" smtClean="0">
                <a:latin typeface="Calibri"/>
                <a:cs typeface="Calibri"/>
              </a:rPr>
              <a:t>B</a:t>
            </a:r>
            <a:r>
              <a:rPr sz="1400" b="1" dirty="0" err="1" smtClean="0">
                <a:latin typeface="Calibri"/>
                <a:cs typeface="Calibri"/>
              </a:rPr>
              <a:t>ir</a:t>
            </a:r>
            <a:r>
              <a:rPr sz="1400" b="1" dirty="0" smtClean="0">
                <a:latin typeface="Calibri"/>
                <a:cs typeface="Calibri"/>
              </a:rPr>
              <a:t> </a:t>
            </a:r>
            <a:r>
              <a:rPr sz="1400" b="1" spc="-300" dirty="0" smtClean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Matematik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öğretmeni</a:t>
            </a:r>
            <a:r>
              <a:rPr sz="1400" b="1" spc="-5" dirty="0">
                <a:latin typeface="Calibri"/>
                <a:cs typeface="Calibri"/>
              </a:rPr>
              <a:t>.</a:t>
            </a:r>
            <a:endParaRPr sz="1400" b="1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36540" y="814261"/>
            <a:ext cx="4764660" cy="96693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1" spc="-5" dirty="0">
                <a:latin typeface="Calibri"/>
                <a:cs typeface="Calibri"/>
              </a:rPr>
              <a:t>Okul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düzeyinde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değerlendirme;</a:t>
            </a:r>
            <a:r>
              <a:rPr b="1" dirty="0">
                <a:latin typeface="Calibri"/>
                <a:cs typeface="Calibri"/>
              </a:rPr>
              <a:t> </a:t>
            </a:r>
            <a:endParaRPr lang="tr-TR" b="1" dirty="0" smtClean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pc="-10" dirty="0" smtClean="0">
                <a:latin typeface="Calibri"/>
                <a:cs typeface="Calibri"/>
              </a:rPr>
              <a:t>15-19</a:t>
            </a:r>
            <a:r>
              <a:rPr spc="45" dirty="0" smtClean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Nisan </a:t>
            </a:r>
            <a:r>
              <a:rPr spc="-10" dirty="0">
                <a:latin typeface="Calibri"/>
                <a:cs typeface="Calibri"/>
              </a:rPr>
              <a:t>2024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tarihleri</a:t>
            </a:r>
            <a:endParaRPr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pc="-5" dirty="0">
                <a:latin typeface="Calibri"/>
                <a:cs typeface="Calibri"/>
              </a:rPr>
              <a:t>arasında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5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kişilik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komisyonla</a:t>
            </a:r>
            <a:r>
              <a:rPr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yapılacaktır.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-154781" y="-112694"/>
            <a:ext cx="4295586" cy="2432304"/>
            <a:chOff x="0" y="-81774"/>
            <a:chExt cx="4295586" cy="2432304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22" y="-81774"/>
              <a:ext cx="4182364" cy="243230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6566" y="0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055183" y="142683"/>
            <a:ext cx="16008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Okullarda</a:t>
            </a:r>
            <a:endParaRPr sz="2000" dirty="0"/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Değerlendirme</a:t>
            </a:r>
            <a:endParaRPr sz="2000" dirty="0"/>
          </a:p>
        </p:txBody>
      </p:sp>
      <p:sp>
        <p:nvSpPr>
          <p:cNvPr id="28" name="object 28"/>
          <p:cNvSpPr/>
          <p:nvPr/>
        </p:nvSpPr>
        <p:spPr>
          <a:xfrm>
            <a:off x="4089561" y="1068957"/>
            <a:ext cx="464820" cy="538480"/>
          </a:xfrm>
          <a:custGeom>
            <a:avLst/>
            <a:gdLst/>
            <a:ahLst/>
            <a:cxnLst/>
            <a:rect l="l" t="t" r="r" b="b"/>
            <a:pathLst>
              <a:path w="464820" h="538480">
                <a:moveTo>
                  <a:pt x="0" y="0"/>
                </a:moveTo>
                <a:lnTo>
                  <a:pt x="0" y="538480"/>
                </a:lnTo>
                <a:lnTo>
                  <a:pt x="464820" y="2692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131" y="2362610"/>
            <a:ext cx="2082162" cy="1028566"/>
            <a:chOff x="2717800" y="2374900"/>
            <a:chExt cx="988060" cy="599440"/>
          </a:xfrm>
        </p:grpSpPr>
        <p:sp>
          <p:nvSpPr>
            <p:cNvPr id="3" name="object 3"/>
            <p:cNvSpPr/>
            <p:nvPr/>
          </p:nvSpPr>
          <p:spPr>
            <a:xfrm>
              <a:off x="2724150" y="238125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60" h="586739">
                  <a:moveTo>
                    <a:pt x="975360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114807" y="485648"/>
                  </a:lnTo>
                  <a:lnTo>
                    <a:pt x="114807" y="132079"/>
                  </a:lnTo>
                  <a:lnTo>
                    <a:pt x="622046" y="116077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24150" y="238125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60" h="586739">
                  <a:moveTo>
                    <a:pt x="0" y="0"/>
                  </a:moveTo>
                  <a:lnTo>
                    <a:pt x="975360" y="0"/>
                  </a:lnTo>
                  <a:lnTo>
                    <a:pt x="622046" y="116077"/>
                  </a:lnTo>
                  <a:lnTo>
                    <a:pt x="114807" y="132079"/>
                  </a:lnTo>
                  <a:lnTo>
                    <a:pt x="114807" y="485648"/>
                  </a:lnTo>
                  <a:lnTo>
                    <a:pt x="0" y="5867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05252" y="2935856"/>
            <a:ext cx="8373112" cy="2787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15199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İlçe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millî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eğitim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müdürlüklerinde</a:t>
            </a:r>
            <a:r>
              <a:rPr sz="1600" b="1" dirty="0">
                <a:latin typeface="Calibri"/>
                <a:cs typeface="Calibri"/>
              </a:rPr>
              <a:t>, </a:t>
            </a:r>
            <a:endParaRPr lang="tr-TR" sz="1600" b="1" dirty="0" smtClean="0">
              <a:latin typeface="Calibri"/>
              <a:cs typeface="Calibri"/>
            </a:endParaRPr>
          </a:p>
          <a:p>
            <a:pPr marL="12065" marR="5080" algn="just">
              <a:lnSpc>
                <a:spcPct val="115199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endParaRPr lang="tr-TR" sz="1600" b="1" spc="-5" dirty="0" smtClean="0">
              <a:latin typeface="Calibri"/>
              <a:cs typeface="Calibri"/>
            </a:endParaRPr>
          </a:p>
          <a:p>
            <a:pPr marL="12065" marR="5080" algn="just">
              <a:lnSpc>
                <a:spcPct val="115199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sz="1600" b="1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ilçe</a:t>
            </a:r>
            <a:r>
              <a:rPr sz="1600" b="1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millî</a:t>
            </a:r>
            <a:r>
              <a:rPr sz="1600" b="1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eğitim</a:t>
            </a:r>
            <a:r>
              <a:rPr sz="1600" b="1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müdürü</a:t>
            </a:r>
            <a:r>
              <a:rPr sz="1600" b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veya 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görevlendireceği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bir</a:t>
            </a:r>
            <a:r>
              <a:rPr sz="16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şube</a:t>
            </a:r>
            <a:r>
              <a:rPr sz="1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müdürü</a:t>
            </a:r>
            <a:r>
              <a:rPr sz="16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başkanlığında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-45" dirty="0">
                <a:latin typeface="Calibri"/>
                <a:cs typeface="Calibri"/>
              </a:rPr>
              <a:t> </a:t>
            </a:r>
            <a:endParaRPr lang="tr-TR" sz="1600" spc="-45" dirty="0" smtClean="0">
              <a:latin typeface="Calibri"/>
              <a:cs typeface="Calibri"/>
            </a:endParaRPr>
          </a:p>
          <a:p>
            <a:pPr marL="12065" marR="5080" algn="just">
              <a:lnSpc>
                <a:spcPct val="115199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sz="1600" spc="-15" dirty="0" err="1" smtClean="0">
                <a:latin typeface="Calibri"/>
                <a:cs typeface="Calibri"/>
              </a:rPr>
              <a:t>strateji</a:t>
            </a:r>
            <a:r>
              <a:rPr sz="1600" spc="50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geliştirme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şube </a:t>
            </a:r>
            <a:r>
              <a:rPr sz="1600" spc="-3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müdürü</a:t>
            </a:r>
            <a:r>
              <a:rPr sz="1600" spc="-10" dirty="0">
                <a:latin typeface="Calibri"/>
                <a:cs typeface="Calibri"/>
              </a:rPr>
              <a:t> veya </a:t>
            </a:r>
            <a:r>
              <a:rPr sz="1600" dirty="0">
                <a:latin typeface="Calibri"/>
                <a:cs typeface="Calibri"/>
              </a:rPr>
              <a:t>ilçe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millî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eğitim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müdürünün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uygun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 err="1">
                <a:latin typeface="Calibri"/>
                <a:cs typeface="Calibri"/>
              </a:rPr>
              <a:t>göreceği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b="1" spc="-5" dirty="0" smtClean="0">
                <a:latin typeface="Calibri"/>
                <a:cs typeface="Calibri"/>
              </a:rPr>
              <a:t>en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dirty="0" err="1" smtClean="0">
                <a:latin typeface="Calibri"/>
                <a:cs typeface="Calibri"/>
              </a:rPr>
              <a:t>az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dirty="0" smtClean="0">
                <a:latin typeface="Calibri"/>
                <a:cs typeface="Calibri"/>
              </a:rPr>
              <a:t>1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dirty="0" smtClean="0">
                <a:latin typeface="Calibri"/>
                <a:cs typeface="Calibri"/>
              </a:rPr>
              <a:t>(</a:t>
            </a:r>
            <a:r>
              <a:rPr sz="1600" b="1" dirty="0" err="1" smtClean="0">
                <a:latin typeface="Calibri"/>
                <a:cs typeface="Calibri"/>
              </a:rPr>
              <a:t>bir</a:t>
            </a:r>
            <a:r>
              <a:rPr sz="1600" b="1" dirty="0" smtClean="0">
                <a:latin typeface="Calibri"/>
                <a:cs typeface="Calibri"/>
              </a:rPr>
              <a:t>)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5" dirty="0" smtClean="0">
                <a:latin typeface="Calibri"/>
                <a:cs typeface="Calibri"/>
              </a:rPr>
              <a:t>en </a:t>
            </a:r>
            <a:r>
              <a:rPr sz="1600" b="1" dirty="0" smtClean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fazla </a:t>
            </a:r>
            <a:r>
              <a:rPr sz="1600" b="1" dirty="0">
                <a:latin typeface="Calibri"/>
                <a:cs typeface="Calibri"/>
              </a:rPr>
              <a:t>5 (beş) şube müdürünün </a:t>
            </a:r>
            <a:r>
              <a:rPr sz="1600" b="1" spc="-10" dirty="0">
                <a:latin typeface="Calibri"/>
                <a:cs typeface="Calibri"/>
              </a:rPr>
              <a:t>katılımı </a:t>
            </a:r>
            <a:r>
              <a:rPr sz="1600" b="1" spc="-5" dirty="0">
                <a:latin typeface="Calibri"/>
                <a:cs typeface="Calibri"/>
              </a:rPr>
              <a:t>ile </a:t>
            </a:r>
            <a:r>
              <a:rPr sz="1600" b="1" dirty="0">
                <a:latin typeface="Calibri"/>
                <a:cs typeface="Calibri"/>
              </a:rPr>
              <a:t>bir </a:t>
            </a:r>
            <a:r>
              <a:rPr sz="1600" b="1" spc="-15" dirty="0">
                <a:latin typeface="Calibri"/>
                <a:cs typeface="Calibri"/>
              </a:rPr>
              <a:t>komisyon </a:t>
            </a:r>
            <a:r>
              <a:rPr sz="1600" b="1" spc="-10" dirty="0">
                <a:latin typeface="Calibri"/>
                <a:cs typeface="Calibri"/>
              </a:rPr>
              <a:t>oluşturulacaktır.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Komisyonun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üye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 err="1" smtClean="0">
                <a:latin typeface="Calibri"/>
                <a:cs typeface="Calibri"/>
              </a:rPr>
              <a:t>sayısının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tek</a:t>
            </a:r>
            <a:r>
              <a:rPr sz="1600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sayıda</a:t>
            </a:r>
            <a:r>
              <a:rPr sz="16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olmasına</a:t>
            </a:r>
            <a:r>
              <a:rPr sz="1600" spc="-10" dirty="0">
                <a:latin typeface="Calibri"/>
                <a:cs typeface="Calibri"/>
              </a:rPr>
              <a:t> dikkat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edilecektir.</a:t>
            </a:r>
            <a:endParaRPr sz="16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1600" dirty="0"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İlçelerde;</a:t>
            </a:r>
            <a:r>
              <a:rPr sz="1600" spc="-10" dirty="0">
                <a:latin typeface="Calibri"/>
                <a:cs typeface="Calibri"/>
              </a:rPr>
              <a:t> komisyonun </a:t>
            </a:r>
            <a:r>
              <a:rPr sz="1600" spc="-5" dirty="0">
                <a:latin typeface="Calibri"/>
                <a:cs typeface="Calibri"/>
              </a:rPr>
              <a:t>toplanması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uygulamaların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değerlendirmesi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ile</a:t>
            </a:r>
          </a:p>
          <a:p>
            <a:pPr marL="299085" algn="just">
              <a:lnSpc>
                <a:spcPct val="100000"/>
              </a:lnSpc>
              <a:spcBef>
                <a:spcPts val="260"/>
              </a:spcBef>
            </a:pPr>
            <a:r>
              <a:rPr sz="1600" spc="-5" dirty="0">
                <a:latin typeface="Calibri"/>
                <a:cs typeface="Calibri"/>
              </a:rPr>
              <a:t>ilgili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süreç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ilçe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millî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eğitim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müdürünün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uygun göreceği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bir</a:t>
            </a:r>
            <a:r>
              <a:rPr sz="1600" spc="-5" dirty="0">
                <a:latin typeface="Calibri"/>
                <a:cs typeface="Calibri"/>
              </a:rPr>
              <a:t> şube</a:t>
            </a:r>
            <a:endParaRPr sz="1600" dirty="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  <a:spcBef>
                <a:spcPts val="245"/>
              </a:spcBef>
            </a:pPr>
            <a:r>
              <a:rPr sz="1600" spc="-5" dirty="0">
                <a:latin typeface="Calibri"/>
                <a:cs typeface="Calibri"/>
              </a:rPr>
              <a:t>müdürlüğü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tarafından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organize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edilecektir.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0600" y="820252"/>
            <a:ext cx="477075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0360" marR="5080" indent="-1598295">
              <a:lnSpc>
                <a:spcPct val="1155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İlçe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düzeyinde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 err="1">
                <a:latin typeface="Calibri"/>
                <a:cs typeface="Calibri"/>
              </a:rPr>
              <a:t>değerlendirmeler</a:t>
            </a:r>
            <a:r>
              <a:rPr sz="1400" b="1" spc="15" dirty="0">
                <a:latin typeface="Calibri"/>
                <a:cs typeface="Calibri"/>
              </a:rPr>
              <a:t> </a:t>
            </a:r>
            <a:endParaRPr lang="tr-TR" sz="1400" b="1" spc="15" dirty="0" smtClean="0">
              <a:latin typeface="Calibri"/>
              <a:cs typeface="Calibri"/>
            </a:endParaRPr>
          </a:p>
          <a:p>
            <a:pPr marL="1610360" marR="5080" indent="-1598295">
              <a:lnSpc>
                <a:spcPct val="115500"/>
              </a:lnSpc>
              <a:spcBef>
                <a:spcPts val="100"/>
              </a:spcBef>
            </a:pPr>
            <a:r>
              <a:rPr sz="14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22</a:t>
            </a:r>
            <a:r>
              <a:rPr sz="14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Nisan-10</a:t>
            </a:r>
            <a:r>
              <a:rPr sz="1400" b="1" spc="3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Mayıs</a:t>
            </a:r>
            <a:r>
              <a:rPr sz="1400" b="1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2024</a:t>
            </a:r>
            <a:r>
              <a:rPr sz="1400" b="1" spc="3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tarihleri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arasında</a:t>
            </a:r>
            <a:r>
              <a:rPr sz="1400" spc="-15" dirty="0">
                <a:latin typeface="Calibri"/>
                <a:cs typeface="Calibri"/>
              </a:rPr>
              <a:t> yapılacaktır.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-1438"/>
            <a:ext cx="4182745" cy="2432685"/>
            <a:chOff x="0" y="0"/>
            <a:chExt cx="4182745" cy="243268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182364" cy="24323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6566" y="0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04900" y="111378"/>
            <a:ext cx="16008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İlçelerde</a:t>
            </a:r>
            <a:endParaRPr sz="2000" dirty="0"/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Değerlendirme</a:t>
            </a:r>
            <a:endParaRPr sz="2000" dirty="0"/>
          </a:p>
        </p:txBody>
      </p:sp>
      <p:sp>
        <p:nvSpPr>
          <p:cNvPr id="12" name="object 12"/>
          <p:cNvSpPr/>
          <p:nvPr/>
        </p:nvSpPr>
        <p:spPr>
          <a:xfrm>
            <a:off x="3977640" y="716280"/>
            <a:ext cx="464820" cy="538480"/>
          </a:xfrm>
          <a:custGeom>
            <a:avLst/>
            <a:gdLst/>
            <a:ahLst/>
            <a:cxnLst/>
            <a:rect l="l" t="t" r="r" b="b"/>
            <a:pathLst>
              <a:path w="464820" h="538480">
                <a:moveTo>
                  <a:pt x="0" y="0"/>
                </a:moveTo>
                <a:lnTo>
                  <a:pt x="0" y="538480"/>
                </a:lnTo>
                <a:lnTo>
                  <a:pt x="464820" y="2692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9296400" y="5029200"/>
            <a:ext cx="2069466" cy="1209040"/>
            <a:chOff x="8679180" y="4762500"/>
            <a:chExt cx="988060" cy="599440"/>
          </a:xfrm>
        </p:grpSpPr>
        <p:sp>
          <p:nvSpPr>
            <p:cNvPr id="14" name="object 14"/>
            <p:cNvSpPr/>
            <p:nvPr/>
          </p:nvSpPr>
          <p:spPr>
            <a:xfrm>
              <a:off x="8685530" y="476885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59" h="586739">
                  <a:moveTo>
                    <a:pt x="975360" y="0"/>
                  </a:moveTo>
                  <a:lnTo>
                    <a:pt x="860551" y="101092"/>
                  </a:lnTo>
                  <a:lnTo>
                    <a:pt x="860551" y="454660"/>
                  </a:lnTo>
                  <a:lnTo>
                    <a:pt x="353314" y="470662"/>
                  </a:lnTo>
                  <a:lnTo>
                    <a:pt x="0" y="586740"/>
                  </a:lnTo>
                  <a:lnTo>
                    <a:pt x="975360" y="58674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85530" y="476885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59" h="586739">
                  <a:moveTo>
                    <a:pt x="975360" y="586740"/>
                  </a:moveTo>
                  <a:lnTo>
                    <a:pt x="0" y="586740"/>
                  </a:lnTo>
                  <a:lnTo>
                    <a:pt x="353314" y="470662"/>
                  </a:lnTo>
                  <a:lnTo>
                    <a:pt x="860551" y="454660"/>
                  </a:lnTo>
                  <a:lnTo>
                    <a:pt x="860551" y="101092"/>
                  </a:lnTo>
                  <a:lnTo>
                    <a:pt x="975360" y="0"/>
                  </a:lnTo>
                  <a:lnTo>
                    <a:pt x="975360" y="586740"/>
                  </a:lnTo>
                  <a:close/>
                </a:path>
              </a:pathLst>
            </a:custGeom>
            <a:ln w="12700">
              <a:solidFill>
                <a:srgbClr val="00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9256" y="2550413"/>
            <a:ext cx="988060" cy="599440"/>
            <a:chOff x="3228339" y="2560320"/>
            <a:chExt cx="988060" cy="599440"/>
          </a:xfrm>
        </p:grpSpPr>
        <p:sp>
          <p:nvSpPr>
            <p:cNvPr id="3" name="object 3"/>
            <p:cNvSpPr/>
            <p:nvPr/>
          </p:nvSpPr>
          <p:spPr>
            <a:xfrm>
              <a:off x="3234689" y="256667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60" h="586739">
                  <a:moveTo>
                    <a:pt x="975360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114808" y="485647"/>
                  </a:lnTo>
                  <a:lnTo>
                    <a:pt x="114808" y="132079"/>
                  </a:lnTo>
                  <a:lnTo>
                    <a:pt x="622046" y="116077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3871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4689" y="256667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60" h="586739">
                  <a:moveTo>
                    <a:pt x="0" y="0"/>
                  </a:moveTo>
                  <a:lnTo>
                    <a:pt x="975360" y="0"/>
                  </a:lnTo>
                  <a:lnTo>
                    <a:pt x="622046" y="116077"/>
                  </a:lnTo>
                  <a:lnTo>
                    <a:pt x="114808" y="132079"/>
                  </a:lnTo>
                  <a:lnTo>
                    <a:pt x="114808" y="485647"/>
                  </a:lnTo>
                  <a:lnTo>
                    <a:pt x="0" y="5867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871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77526" y="1236138"/>
            <a:ext cx="6477000" cy="53860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600" b="1" spc="-5" dirty="0">
                <a:latin typeface="Calibri"/>
                <a:cs typeface="Calibri"/>
              </a:rPr>
              <a:t>Bakanlık düzeyinde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değerlendirme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süreci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Strateji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Geliştirme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5" dirty="0" err="1" smtClean="0">
                <a:latin typeface="Calibri"/>
                <a:cs typeface="Calibri"/>
              </a:rPr>
              <a:t>Başkanlığı</a:t>
            </a:r>
            <a:r>
              <a:rPr lang="tr-TR" sz="1600" dirty="0">
                <a:latin typeface="Calibri"/>
                <a:cs typeface="Calibri"/>
              </a:rPr>
              <a:t> </a:t>
            </a:r>
            <a:r>
              <a:rPr sz="1600" spc="-10" dirty="0" err="1" smtClean="0">
                <a:latin typeface="Calibri"/>
                <a:cs typeface="Calibri"/>
              </a:rPr>
              <a:t>koordinesinde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10-12</a:t>
            </a:r>
            <a:r>
              <a:rPr sz="1600" b="1" spc="3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Haziran</a:t>
            </a:r>
            <a:r>
              <a:rPr sz="16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2024</a:t>
            </a:r>
            <a:r>
              <a:rPr sz="1600" b="1" spc="3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tarihleri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arasında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yapılacaktır.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4046854" cy="2324735"/>
            <a:chOff x="0" y="0"/>
            <a:chExt cx="4046854" cy="23247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46572" cy="232420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6566" y="0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29029" y="111378"/>
            <a:ext cx="5130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01394" y="415861"/>
            <a:ext cx="17672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Değerlendirmesi</a:t>
            </a:r>
            <a:endParaRPr sz="2000"/>
          </a:p>
        </p:txBody>
      </p:sp>
      <p:grpSp>
        <p:nvGrpSpPr>
          <p:cNvPr id="12" name="object 12"/>
          <p:cNvGrpSpPr/>
          <p:nvPr/>
        </p:nvGrpSpPr>
        <p:grpSpPr>
          <a:xfrm>
            <a:off x="3188062" y="1235710"/>
            <a:ext cx="477520" cy="551180"/>
            <a:chOff x="3972559" y="711200"/>
            <a:chExt cx="477520" cy="551180"/>
          </a:xfrm>
        </p:grpSpPr>
        <p:sp>
          <p:nvSpPr>
            <p:cNvPr id="13" name="object 13"/>
            <p:cNvSpPr/>
            <p:nvPr/>
          </p:nvSpPr>
          <p:spPr>
            <a:xfrm>
              <a:off x="3978909" y="717550"/>
              <a:ext cx="464820" cy="538480"/>
            </a:xfrm>
            <a:custGeom>
              <a:avLst/>
              <a:gdLst/>
              <a:ahLst/>
              <a:cxnLst/>
              <a:rect l="l" t="t" r="r" b="b"/>
              <a:pathLst>
                <a:path w="464820" h="538480">
                  <a:moveTo>
                    <a:pt x="0" y="0"/>
                  </a:moveTo>
                  <a:lnTo>
                    <a:pt x="0" y="538479"/>
                  </a:lnTo>
                  <a:lnTo>
                    <a:pt x="464819" y="269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78909" y="717550"/>
              <a:ext cx="464820" cy="538480"/>
            </a:xfrm>
            <a:custGeom>
              <a:avLst/>
              <a:gdLst/>
              <a:ahLst/>
              <a:cxnLst/>
              <a:rect l="l" t="t" r="r" b="b"/>
              <a:pathLst>
                <a:path w="464820" h="538480">
                  <a:moveTo>
                    <a:pt x="0" y="0"/>
                  </a:moveTo>
                  <a:lnTo>
                    <a:pt x="464819" y="269239"/>
                  </a:lnTo>
                  <a:lnTo>
                    <a:pt x="0" y="53847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428333" y="5314381"/>
            <a:ext cx="990600" cy="599440"/>
            <a:chOff x="8069580" y="4940300"/>
            <a:chExt cx="990600" cy="599440"/>
          </a:xfrm>
        </p:grpSpPr>
        <p:sp>
          <p:nvSpPr>
            <p:cNvPr id="16" name="object 16"/>
            <p:cNvSpPr/>
            <p:nvPr/>
          </p:nvSpPr>
          <p:spPr>
            <a:xfrm>
              <a:off x="8075930" y="4946650"/>
              <a:ext cx="977900" cy="586740"/>
            </a:xfrm>
            <a:custGeom>
              <a:avLst/>
              <a:gdLst/>
              <a:ahLst/>
              <a:cxnLst/>
              <a:rect l="l" t="t" r="r" b="b"/>
              <a:pathLst>
                <a:path w="977900" h="586739">
                  <a:moveTo>
                    <a:pt x="977900" y="0"/>
                  </a:moveTo>
                  <a:lnTo>
                    <a:pt x="862838" y="101092"/>
                  </a:lnTo>
                  <a:lnTo>
                    <a:pt x="862838" y="454659"/>
                  </a:lnTo>
                  <a:lnTo>
                    <a:pt x="354202" y="470662"/>
                  </a:lnTo>
                  <a:lnTo>
                    <a:pt x="0" y="586740"/>
                  </a:lnTo>
                  <a:lnTo>
                    <a:pt x="977900" y="586740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3871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75930" y="4946650"/>
              <a:ext cx="977900" cy="586740"/>
            </a:xfrm>
            <a:custGeom>
              <a:avLst/>
              <a:gdLst/>
              <a:ahLst/>
              <a:cxnLst/>
              <a:rect l="l" t="t" r="r" b="b"/>
              <a:pathLst>
                <a:path w="977900" h="586739">
                  <a:moveTo>
                    <a:pt x="977900" y="586740"/>
                  </a:moveTo>
                  <a:lnTo>
                    <a:pt x="0" y="586740"/>
                  </a:lnTo>
                  <a:lnTo>
                    <a:pt x="354202" y="470662"/>
                  </a:lnTo>
                  <a:lnTo>
                    <a:pt x="862838" y="454659"/>
                  </a:lnTo>
                  <a:lnTo>
                    <a:pt x="862838" y="101092"/>
                  </a:lnTo>
                  <a:lnTo>
                    <a:pt x="977900" y="0"/>
                  </a:lnTo>
                  <a:lnTo>
                    <a:pt x="977900" y="586740"/>
                  </a:lnTo>
                  <a:close/>
                </a:path>
              </a:pathLst>
            </a:custGeom>
            <a:ln w="12700">
              <a:solidFill>
                <a:srgbClr val="3871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780532" y="4563363"/>
            <a:ext cx="45720" cy="10160"/>
          </a:xfrm>
          <a:custGeom>
            <a:avLst/>
            <a:gdLst/>
            <a:ahLst/>
            <a:cxnLst/>
            <a:rect l="l" t="t" r="r" b="b"/>
            <a:pathLst>
              <a:path w="45720" h="10160">
                <a:moveTo>
                  <a:pt x="45720" y="0"/>
                </a:moveTo>
                <a:lnTo>
                  <a:pt x="0" y="0"/>
                </a:lnTo>
                <a:lnTo>
                  <a:pt x="0" y="10160"/>
                </a:lnTo>
                <a:lnTo>
                  <a:pt x="45720" y="10160"/>
                </a:lnTo>
                <a:lnTo>
                  <a:pt x="457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65938" y="3110702"/>
            <a:ext cx="7840062" cy="221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105"/>
              </a:spcBef>
            </a:pPr>
            <a:r>
              <a:rPr spc="-5" dirty="0">
                <a:latin typeface="Calibri"/>
                <a:cs typeface="Calibri"/>
              </a:rPr>
              <a:t>81 </a:t>
            </a:r>
            <a:r>
              <a:rPr dirty="0">
                <a:latin typeface="Calibri"/>
                <a:cs typeface="Calibri"/>
              </a:rPr>
              <a:t>il </a:t>
            </a:r>
            <a:r>
              <a:rPr spc="-5" dirty="0">
                <a:latin typeface="Calibri"/>
                <a:cs typeface="Calibri"/>
              </a:rPr>
              <a:t>düzeyinde, </a:t>
            </a:r>
            <a:r>
              <a:rPr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4 </a:t>
            </a:r>
            <a:r>
              <a:rPr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kademede </a:t>
            </a:r>
            <a:r>
              <a:rPr spc="-10" dirty="0">
                <a:latin typeface="Calibri"/>
                <a:cs typeface="Calibri"/>
              </a:rPr>
              <a:t>(okul </a:t>
            </a:r>
            <a:r>
              <a:rPr dirty="0">
                <a:latin typeface="Calibri"/>
                <a:cs typeface="Calibri"/>
              </a:rPr>
              <a:t>öncesi, </a:t>
            </a:r>
            <a:r>
              <a:rPr spc="-10" dirty="0">
                <a:latin typeface="Calibri"/>
                <a:cs typeface="Calibri"/>
              </a:rPr>
              <a:t>ilkokul, ortaokul ve 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ortaöğretim)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belirlenmiş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iyi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uygulama örnekleri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(toplam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324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iyi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uygulama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örneği)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Bakanlık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düzeyinde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oluşturulacak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bir</a:t>
            </a:r>
            <a:r>
              <a:rPr spc="-15" dirty="0">
                <a:latin typeface="Calibri"/>
                <a:cs typeface="Calibri"/>
              </a:rPr>
              <a:t> komisyon </a:t>
            </a:r>
            <a:r>
              <a:rPr spc="-30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marifeti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ile nihaî </a:t>
            </a:r>
            <a:r>
              <a:rPr spc="-5" dirty="0">
                <a:latin typeface="Calibri"/>
                <a:cs typeface="Calibri"/>
              </a:rPr>
              <a:t>değerlendirmeye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alınacaktır.</a:t>
            </a:r>
            <a:endParaRPr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dirty="0">
              <a:latin typeface="Calibri"/>
              <a:cs typeface="Calibri"/>
            </a:endParaRPr>
          </a:p>
          <a:p>
            <a:pPr marL="12700" marR="225425" algn="just">
              <a:lnSpc>
                <a:spcPct val="115500"/>
              </a:lnSpc>
            </a:pPr>
            <a:r>
              <a:rPr dirty="0">
                <a:latin typeface="Calibri"/>
                <a:cs typeface="Calibri"/>
              </a:rPr>
              <a:t>Sonuçlar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13</a:t>
            </a:r>
            <a:r>
              <a:rPr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Haziran</a:t>
            </a:r>
            <a:r>
              <a:rPr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2024</a:t>
            </a:r>
            <a:r>
              <a:rPr spc="3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tarihinde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projenin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web sitesi</a:t>
            </a:r>
            <a:r>
              <a:rPr spc="6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olan </a:t>
            </a:r>
            <a:r>
              <a:rPr dirty="0">
                <a:latin typeface="Calibri"/>
                <a:cs typeface="Calibri"/>
              </a:rPr>
              <a:t> </a:t>
            </a:r>
            <a:r>
              <a:rPr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www.tertemizyarinlar.org</a:t>
            </a:r>
            <a:r>
              <a:rPr spc="55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pc="-5" dirty="0">
                <a:latin typeface="Calibri"/>
                <a:cs typeface="Calibri"/>
              </a:rPr>
              <a:t>adresinde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ilan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edilecek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ve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ayrıca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bir </a:t>
            </a:r>
            <a:r>
              <a:rPr spc="-30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ödül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töreni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düzenlenecektir.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046854" cy="2324735"/>
            <a:chOff x="0" y="0"/>
            <a:chExt cx="4046854" cy="2324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46572" cy="23242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6566" y="0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96060" y="111378"/>
            <a:ext cx="815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dü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339" y="2534920"/>
            <a:ext cx="4366260" cy="3124199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800344" y="971803"/>
          <a:ext cx="3887470" cy="1576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125"/>
                <a:gridCol w="1363345"/>
              </a:tblGrid>
              <a:tr h="196976">
                <a:tc>
                  <a:txBody>
                    <a:bodyPr/>
                    <a:lstStyle/>
                    <a:p>
                      <a:pPr marL="93980">
                        <a:lnSpc>
                          <a:spcPts val="141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Okul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öncesi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(öğretmen)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1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30.000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104">
                <a:tc>
                  <a:txBody>
                    <a:bodyPr/>
                    <a:lstStyle/>
                    <a:p>
                      <a:pPr marL="93980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Okul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öncesi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(okul)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30.000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976">
                <a:tc>
                  <a:txBody>
                    <a:bodyPr/>
                    <a:lstStyle/>
                    <a:p>
                      <a:pPr marL="93980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İlkokul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(öğretmen)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30.000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103">
                <a:tc>
                  <a:txBody>
                    <a:bodyPr/>
                    <a:lstStyle/>
                    <a:p>
                      <a:pPr marL="93980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İlkokul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(okul)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30.000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976">
                <a:tc>
                  <a:txBody>
                    <a:bodyPr/>
                    <a:lstStyle/>
                    <a:p>
                      <a:pPr marL="93980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Ortaokul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(öğretmen)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30.000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104">
                <a:tc>
                  <a:txBody>
                    <a:bodyPr/>
                    <a:lstStyle/>
                    <a:p>
                      <a:pPr marL="93980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Ortaokul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1.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(okul)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30.000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976">
                <a:tc>
                  <a:txBody>
                    <a:bodyPr/>
                    <a:lstStyle/>
                    <a:p>
                      <a:pPr marL="93980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Lise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1.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(öğretmen)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30.000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103">
                <a:tc>
                  <a:txBody>
                    <a:bodyPr/>
                    <a:lstStyle/>
                    <a:p>
                      <a:pPr marL="93980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Lise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(okul)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30.000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410588" y="5820092"/>
            <a:ext cx="29749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libri"/>
                <a:cs typeface="Calibri"/>
              </a:rPr>
              <a:t>Ödüller,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teknoloji hediye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çeki</a:t>
            </a:r>
            <a:r>
              <a:rPr sz="1400" b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şeklindedir.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622795" y="2873375"/>
          <a:ext cx="3832225" cy="1576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125"/>
                <a:gridCol w="1308100"/>
              </a:tblGrid>
              <a:tr h="196976">
                <a:tc>
                  <a:txBody>
                    <a:bodyPr/>
                    <a:lstStyle/>
                    <a:p>
                      <a:pPr marL="93345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Okul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öncesi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(öğretmen)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25.000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103">
                <a:tc>
                  <a:txBody>
                    <a:bodyPr/>
                    <a:lstStyle/>
                    <a:p>
                      <a:pPr marL="93345">
                        <a:lnSpc>
                          <a:spcPts val="1405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Okul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öncesi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(okul)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25.000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977">
                <a:tc>
                  <a:txBody>
                    <a:bodyPr/>
                    <a:lstStyle/>
                    <a:p>
                      <a:pPr marL="93345">
                        <a:lnSpc>
                          <a:spcPts val="14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İlkokul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(öğretmen)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25.000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103">
                <a:tc>
                  <a:txBody>
                    <a:bodyPr/>
                    <a:lstStyle/>
                    <a:p>
                      <a:pPr marL="93345">
                        <a:lnSpc>
                          <a:spcPts val="14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İlkokul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(okul)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25.000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976">
                <a:tc>
                  <a:txBody>
                    <a:bodyPr/>
                    <a:lstStyle/>
                    <a:p>
                      <a:pPr marL="93345">
                        <a:lnSpc>
                          <a:spcPts val="14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Ortaokul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(öğretmen)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25.000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104">
                <a:tc>
                  <a:txBody>
                    <a:bodyPr/>
                    <a:lstStyle/>
                    <a:p>
                      <a:pPr marL="93345">
                        <a:lnSpc>
                          <a:spcPts val="14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Ortaokul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2.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(okul)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25.000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976">
                <a:tc>
                  <a:txBody>
                    <a:bodyPr/>
                    <a:lstStyle/>
                    <a:p>
                      <a:pPr marL="93345">
                        <a:lnSpc>
                          <a:spcPts val="1400"/>
                        </a:lnSpc>
                        <a:spcBef>
                          <a:spcPts val="5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Lise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2.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(öğretmen)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25.000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104">
                <a:tc>
                  <a:txBody>
                    <a:bodyPr/>
                    <a:lstStyle/>
                    <a:p>
                      <a:pPr marL="93345">
                        <a:lnSpc>
                          <a:spcPts val="1400"/>
                        </a:lnSpc>
                        <a:spcBef>
                          <a:spcPts val="50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Lise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2.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(okul)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25.000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744206" y="4702302"/>
          <a:ext cx="3602354" cy="15763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2515"/>
                <a:gridCol w="1259839"/>
              </a:tblGrid>
              <a:tr h="197104">
                <a:tc>
                  <a:txBody>
                    <a:bodyPr/>
                    <a:lstStyle/>
                    <a:p>
                      <a:pPr marL="93980">
                        <a:lnSpc>
                          <a:spcPts val="14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Okul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öncesi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(öğretmen)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20.000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976">
                <a:tc>
                  <a:txBody>
                    <a:bodyPr/>
                    <a:lstStyle/>
                    <a:p>
                      <a:pPr marL="93980">
                        <a:lnSpc>
                          <a:spcPts val="1395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Okul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öncesi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(okul)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95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104">
                <a:tc>
                  <a:txBody>
                    <a:bodyPr/>
                    <a:lstStyle/>
                    <a:p>
                      <a:pPr marL="93980">
                        <a:lnSpc>
                          <a:spcPts val="1395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İlkokul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(öğretmen)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95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976">
                <a:tc>
                  <a:txBody>
                    <a:bodyPr/>
                    <a:lstStyle/>
                    <a:p>
                      <a:pPr marL="93980">
                        <a:lnSpc>
                          <a:spcPts val="1395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İlkokul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(okul)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95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053">
                <a:tc>
                  <a:txBody>
                    <a:bodyPr/>
                    <a:lstStyle/>
                    <a:p>
                      <a:pPr marL="93980">
                        <a:lnSpc>
                          <a:spcPts val="1395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Ortaokul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(öğretmen)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95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040">
                <a:tc>
                  <a:txBody>
                    <a:bodyPr/>
                    <a:lstStyle/>
                    <a:p>
                      <a:pPr marL="93980">
                        <a:lnSpc>
                          <a:spcPts val="1395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Ortaokul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3.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(okul)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95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053">
                <a:tc>
                  <a:txBody>
                    <a:bodyPr/>
                    <a:lstStyle/>
                    <a:p>
                      <a:pPr marL="93980">
                        <a:lnSpc>
                          <a:spcPts val="1395"/>
                        </a:lnSpc>
                        <a:spcBef>
                          <a:spcPts val="55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Lise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(öğretmen)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95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20.000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040">
                <a:tc>
                  <a:txBody>
                    <a:bodyPr/>
                    <a:lstStyle/>
                    <a:p>
                      <a:pPr marL="93980">
                        <a:lnSpc>
                          <a:spcPts val="1395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Lise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Türkiye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(okul)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95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20.000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45100" y="1337627"/>
            <a:ext cx="3346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0000"/>
                </a:solidFill>
              </a:rPr>
              <a:t>1</a:t>
            </a:r>
            <a:endParaRPr sz="4800"/>
          </a:p>
        </p:txBody>
      </p:sp>
      <p:sp>
        <p:nvSpPr>
          <p:cNvPr id="13" name="object 13"/>
          <p:cNvSpPr txBox="1"/>
          <p:nvPr/>
        </p:nvSpPr>
        <p:spPr>
          <a:xfrm>
            <a:off x="5951220" y="3224212"/>
            <a:ext cx="1400810" cy="2461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4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2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7700" y="-144185"/>
            <a:ext cx="4371222" cy="1676137"/>
            <a:chOff x="0" y="0"/>
            <a:chExt cx="4527239" cy="2432304"/>
          </a:xfrm>
        </p:grpSpPr>
        <p:sp>
          <p:nvSpPr>
            <p:cNvPr id="3" name="object 3"/>
            <p:cNvSpPr/>
            <p:nvPr/>
          </p:nvSpPr>
          <p:spPr>
            <a:xfrm>
              <a:off x="3143250" y="100711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60" h="586740">
                  <a:moveTo>
                    <a:pt x="975360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114808" y="485648"/>
                  </a:lnTo>
                  <a:lnTo>
                    <a:pt x="114808" y="132079"/>
                  </a:lnTo>
                  <a:lnTo>
                    <a:pt x="622046" y="116077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43250" y="100711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60" h="586740">
                  <a:moveTo>
                    <a:pt x="0" y="0"/>
                  </a:moveTo>
                  <a:lnTo>
                    <a:pt x="975360" y="0"/>
                  </a:lnTo>
                  <a:lnTo>
                    <a:pt x="622046" y="116077"/>
                  </a:lnTo>
                  <a:lnTo>
                    <a:pt x="114808" y="132079"/>
                  </a:lnTo>
                  <a:lnTo>
                    <a:pt x="114808" y="485648"/>
                  </a:lnTo>
                  <a:lnTo>
                    <a:pt x="0" y="5867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182364" cy="24323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4219" y="209232"/>
              <a:ext cx="3843020" cy="1922779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4219" y="209232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04739" y="58248"/>
            <a:ext cx="85216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rı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şma</a:t>
            </a:r>
            <a:endParaRPr sz="2000" dirty="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</a:pP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Takvimi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363200" y="6096000"/>
            <a:ext cx="988060" cy="599440"/>
            <a:chOff x="8432800" y="5775959"/>
            <a:chExt cx="988060" cy="599440"/>
          </a:xfrm>
        </p:grpSpPr>
        <p:sp>
          <p:nvSpPr>
            <p:cNvPr id="10" name="object 10"/>
            <p:cNvSpPr/>
            <p:nvPr/>
          </p:nvSpPr>
          <p:spPr>
            <a:xfrm>
              <a:off x="8439150" y="5782309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59" h="586739">
                  <a:moveTo>
                    <a:pt x="975359" y="0"/>
                  </a:moveTo>
                  <a:lnTo>
                    <a:pt x="860551" y="101155"/>
                  </a:lnTo>
                  <a:lnTo>
                    <a:pt x="860551" y="454596"/>
                  </a:lnTo>
                  <a:lnTo>
                    <a:pt x="353314" y="470687"/>
                  </a:lnTo>
                  <a:lnTo>
                    <a:pt x="0" y="586739"/>
                  </a:lnTo>
                  <a:lnTo>
                    <a:pt x="975359" y="586739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39150" y="5782309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59" h="586739">
                  <a:moveTo>
                    <a:pt x="975359" y="586739"/>
                  </a:moveTo>
                  <a:lnTo>
                    <a:pt x="0" y="586739"/>
                  </a:lnTo>
                  <a:lnTo>
                    <a:pt x="353314" y="470687"/>
                  </a:lnTo>
                  <a:lnTo>
                    <a:pt x="860551" y="454596"/>
                  </a:lnTo>
                  <a:lnTo>
                    <a:pt x="860551" y="101155"/>
                  </a:lnTo>
                  <a:lnTo>
                    <a:pt x="975359" y="0"/>
                  </a:lnTo>
                  <a:lnTo>
                    <a:pt x="975359" y="58673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838030"/>
            <a:ext cx="9220200" cy="5567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633730"/>
            <a:ext cx="988060" cy="599440"/>
            <a:chOff x="965200" y="1117600"/>
            <a:chExt cx="988060" cy="599440"/>
          </a:xfrm>
        </p:grpSpPr>
        <p:sp>
          <p:nvSpPr>
            <p:cNvPr id="3" name="object 3"/>
            <p:cNvSpPr/>
            <p:nvPr/>
          </p:nvSpPr>
          <p:spPr>
            <a:xfrm>
              <a:off x="971550" y="112395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60" h="586739">
                  <a:moveTo>
                    <a:pt x="975360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114757" y="485648"/>
                  </a:lnTo>
                  <a:lnTo>
                    <a:pt x="114757" y="132079"/>
                  </a:lnTo>
                  <a:lnTo>
                    <a:pt x="622046" y="116077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1550" y="112395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60" h="586739">
                  <a:moveTo>
                    <a:pt x="0" y="0"/>
                  </a:moveTo>
                  <a:lnTo>
                    <a:pt x="975360" y="0"/>
                  </a:lnTo>
                  <a:lnTo>
                    <a:pt x="622046" y="116077"/>
                  </a:lnTo>
                  <a:lnTo>
                    <a:pt x="114757" y="132079"/>
                  </a:lnTo>
                  <a:lnTo>
                    <a:pt x="114757" y="485648"/>
                  </a:lnTo>
                  <a:lnTo>
                    <a:pt x="0" y="5867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969055" y="0"/>
            <a:ext cx="4240530" cy="1671320"/>
            <a:chOff x="3969055" y="0"/>
            <a:chExt cx="4240530" cy="16713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9055" y="0"/>
              <a:ext cx="4240172" cy="167101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37660" y="0"/>
              <a:ext cx="3916679" cy="1267460"/>
            </a:xfrm>
            <a:custGeom>
              <a:avLst/>
              <a:gdLst/>
              <a:ahLst/>
              <a:cxnLst/>
              <a:rect l="l" t="t" r="r" b="b"/>
              <a:pathLst>
                <a:path w="3916679" h="1267460">
                  <a:moveTo>
                    <a:pt x="3916680" y="0"/>
                  </a:moveTo>
                  <a:lnTo>
                    <a:pt x="0" y="0"/>
                  </a:lnTo>
                  <a:lnTo>
                    <a:pt x="1958339" y="1267460"/>
                  </a:lnTo>
                  <a:lnTo>
                    <a:pt x="3916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17060" y="0"/>
              <a:ext cx="3357879" cy="1084580"/>
            </a:xfrm>
            <a:custGeom>
              <a:avLst/>
              <a:gdLst/>
              <a:ahLst/>
              <a:cxnLst/>
              <a:rect l="l" t="t" r="r" b="b"/>
              <a:pathLst>
                <a:path w="3357879" h="1084580">
                  <a:moveTo>
                    <a:pt x="3357880" y="0"/>
                  </a:moveTo>
                  <a:lnTo>
                    <a:pt x="0" y="0"/>
                  </a:lnTo>
                  <a:lnTo>
                    <a:pt x="1678939" y="1084579"/>
                  </a:lnTo>
                  <a:lnTo>
                    <a:pt x="3357880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59171" y="104775"/>
            <a:ext cx="10775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Puan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Anahtarı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049000" y="6172200"/>
            <a:ext cx="988060" cy="596900"/>
            <a:chOff x="10233659" y="6090920"/>
            <a:chExt cx="988060" cy="596900"/>
          </a:xfrm>
        </p:grpSpPr>
        <p:sp>
          <p:nvSpPr>
            <p:cNvPr id="11" name="object 11"/>
            <p:cNvSpPr/>
            <p:nvPr/>
          </p:nvSpPr>
          <p:spPr>
            <a:xfrm>
              <a:off x="10240009" y="609727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59" h="584200">
                  <a:moveTo>
                    <a:pt x="975360" y="0"/>
                  </a:moveTo>
                  <a:lnTo>
                    <a:pt x="860551" y="100710"/>
                  </a:lnTo>
                  <a:lnTo>
                    <a:pt x="860551" y="452627"/>
                  </a:lnTo>
                  <a:lnTo>
                    <a:pt x="353314" y="468642"/>
                  </a:lnTo>
                  <a:lnTo>
                    <a:pt x="0" y="584199"/>
                  </a:lnTo>
                  <a:lnTo>
                    <a:pt x="975360" y="584199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40009" y="609727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59" h="584200">
                  <a:moveTo>
                    <a:pt x="975360" y="584199"/>
                  </a:moveTo>
                  <a:lnTo>
                    <a:pt x="0" y="584199"/>
                  </a:lnTo>
                  <a:lnTo>
                    <a:pt x="353314" y="468642"/>
                  </a:lnTo>
                  <a:lnTo>
                    <a:pt x="860551" y="452627"/>
                  </a:lnTo>
                  <a:lnTo>
                    <a:pt x="860551" y="100710"/>
                  </a:lnTo>
                  <a:lnTo>
                    <a:pt x="975360" y="0"/>
                  </a:lnTo>
                  <a:lnTo>
                    <a:pt x="975360" y="58419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411845"/>
              </p:ext>
            </p:extLst>
          </p:nvPr>
        </p:nvGraphicFramePr>
        <p:xfrm>
          <a:off x="685800" y="1211436"/>
          <a:ext cx="10508868" cy="5127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744"/>
                <a:gridCol w="763072"/>
                <a:gridCol w="1395195"/>
                <a:gridCol w="6535134"/>
                <a:gridCol w="798723"/>
              </a:tblGrid>
              <a:tr h="27391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Kampanya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Ana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6985" algn="ct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Adımı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Ana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Adım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90500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Bileşeni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Ana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Adım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Kriterleri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KRİTER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AÇIKLAMASI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Verilebilecek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R="20320" algn="r">
                        <a:lnSpc>
                          <a:spcPts val="944"/>
                        </a:lnSpc>
                        <a:spcBef>
                          <a:spcPts val="95"/>
                        </a:spcBef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Yüksek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 Puan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2624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I.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Kampanya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Konusu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Amacı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(Toplam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puan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=20)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Hedeflerin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Netliği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Gerekçe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marR="75565">
                        <a:lnSpc>
                          <a:spcPts val="1060"/>
                        </a:lnSpc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Kampanyanın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yürütüldüğü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bölge,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il,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ilçe,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okul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içinde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ve/veya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okul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çevresindeki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fiziksel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sosyal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koşullardan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hangisine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odaklanıldığının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açık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şekilde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yazılmış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olması;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kampanyanın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odaklandığı</a:t>
                      </a:r>
                      <a:r>
                        <a:rPr sz="800" spc="3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koşul</a:t>
                      </a:r>
                      <a:r>
                        <a:rPr sz="800" spc="4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2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problemin</a:t>
                      </a:r>
                      <a:r>
                        <a:rPr sz="800" spc="4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nedenlerinin</a:t>
                      </a:r>
                      <a:r>
                        <a:rPr sz="800" spc="3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açıklanmış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66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spc="15" dirty="0">
                          <a:latin typeface="Calibri"/>
                          <a:cs typeface="Calibri"/>
                        </a:rPr>
                        <a:t>Anlaşılırlık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Kampanyanın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çözüm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bulmak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istediği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problemin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açık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tanımlanmış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olması;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bir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ana</a:t>
                      </a:r>
                      <a:r>
                        <a:rPr sz="800" spc="4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amaç cümlesinin</a:t>
                      </a:r>
                      <a:r>
                        <a:rPr sz="800" spc="4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bulunması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; kampanyanın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amaç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hedeflerini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anlatan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başlığın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çarpıcı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Hedef</a:t>
                      </a:r>
                      <a:r>
                        <a:rPr sz="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Kitlenin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Netliği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Hedef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kitlenin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net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0320">
                        <a:lnSpc>
                          <a:spcPts val="925"/>
                        </a:lnSpc>
                        <a:spcBef>
                          <a:spcPts val="100"/>
                        </a:spcBef>
                      </a:pPr>
                      <a:r>
                        <a:rPr sz="800" spc="15" dirty="0">
                          <a:latin typeface="Calibri"/>
                          <a:cs typeface="Calibri"/>
                        </a:rPr>
                        <a:t>tanımlanması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Kampanya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hedef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kitlesinin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net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tarif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edilmiş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;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kim,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kaç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kişi,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800" spc="4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özelliklerdeki</a:t>
                      </a:r>
                      <a:r>
                        <a:rPr sz="800" spc="4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kişiler</a:t>
                      </a:r>
                      <a:r>
                        <a:rPr sz="800" spc="2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gruplar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olduğunun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açık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şekilde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7780">
                        <a:lnSpc>
                          <a:spcPts val="925"/>
                        </a:lnSpc>
                        <a:spcBef>
                          <a:spcPts val="10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yazılması.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04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Farklı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aktörlerle iş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birliği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ve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20320" marR="525145">
                        <a:lnSpc>
                          <a:spcPts val="1060"/>
                        </a:lnSpc>
                      </a:pP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dış paydaşlara </a:t>
                      </a:r>
                      <a:r>
                        <a:rPr sz="800" spc="2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800" spc="-2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ınla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ş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ı</a:t>
                      </a:r>
                      <a:r>
                        <a:rPr sz="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ıl</a:t>
                      </a:r>
                      <a:r>
                        <a:rPr sz="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ı</a:t>
                      </a: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marR="252095">
                        <a:lnSpc>
                          <a:spcPct val="110100"/>
                        </a:lnSpc>
                        <a:spcBef>
                          <a:spcPts val="465"/>
                        </a:spcBef>
                      </a:pP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Kamu</a:t>
                      </a:r>
                      <a:r>
                        <a:rPr sz="800" spc="4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kuruluşları,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yerel</a:t>
                      </a:r>
                      <a:r>
                        <a:rPr sz="800" spc="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yönetimler,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esnaf,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okullar</a:t>
                      </a:r>
                      <a:r>
                        <a:rPr sz="800" spc="3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gibi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kampanyaye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destek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olabilecek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kurum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kurumlardan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ilgili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kişilerin</a:t>
                      </a:r>
                      <a:r>
                        <a:rPr sz="800" spc="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katkısının </a:t>
                      </a:r>
                      <a:r>
                        <a:rPr sz="800" spc="-17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alınmış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katkının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görünür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kılınmış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olması.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Yöneticiler,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öğretmenler,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veliler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gibi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farklı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paydaşların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katılımının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sağlanması.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2624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II.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Kampanya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Tasarımı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(Toplam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puan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=25)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0020" marR="51435" indent="-103505">
                        <a:lnSpc>
                          <a:spcPct val="110100"/>
                        </a:lnSpc>
                        <a:spcBef>
                          <a:spcPts val="5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ın  Değerleri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marR="24765">
                        <a:lnSpc>
                          <a:spcPts val="1060"/>
                        </a:lnSpc>
                      </a:pP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Eğlenceli ve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merak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uyandırıcı </a:t>
                      </a:r>
                      <a:r>
                        <a:rPr sz="8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Kampanya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uygulamalarının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hedef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kitlenin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ilgisini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çekecek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eğlendirirken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farkındalık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yaratan,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merak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uyandıran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bileşenler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içermesi.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4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İlham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verici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yönlerinin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20320">
                        <a:lnSpc>
                          <a:spcPts val="925"/>
                        </a:lnSpc>
                        <a:spcBef>
                          <a:spcPts val="10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olması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Kampanya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uygulamalarının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hedef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kitlede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yeni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fikirler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doğurabilmesi,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kampanya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hakkında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bilgi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aldığında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katılımcı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olduğunda,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bireysel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ya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7780">
                        <a:lnSpc>
                          <a:spcPts val="925"/>
                        </a:lnSpc>
                        <a:spcBef>
                          <a:spcPts val="10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kurumsal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yeni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fikirler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yaratabilecek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motivasyon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kazanması.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Sürdürülebilirlik</a:t>
                      </a:r>
                      <a:endParaRPr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20320">
                        <a:lnSpc>
                          <a:spcPts val="925"/>
                        </a:lnSpc>
                        <a:spcBef>
                          <a:spcPts val="10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prensiplerine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uygun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Yaşadığımız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Dünya'yı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korumaya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duyarlı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olması;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çevreye,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diğer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insanlara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hayvanlara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zarar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verici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etkisinin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olmaması;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geri</a:t>
                      </a:r>
                    </a:p>
                    <a:p>
                      <a:pPr marL="17780">
                        <a:lnSpc>
                          <a:spcPts val="925"/>
                        </a:lnSpc>
                        <a:spcBef>
                          <a:spcPts val="100"/>
                        </a:spcBef>
                      </a:pP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dönüştürülebilen</a:t>
                      </a:r>
                      <a:r>
                        <a:rPr sz="800" spc="4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ürünler</a:t>
                      </a:r>
                      <a:r>
                        <a:rPr sz="800" spc="2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çıkartması.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6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İnsana</a:t>
                      </a:r>
                      <a:r>
                        <a:rPr sz="800" spc="2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yaraşır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bir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içeriğe</a:t>
                      </a:r>
                    </a:p>
                    <a:p>
                      <a:pPr marL="20320">
                        <a:lnSpc>
                          <a:spcPts val="925"/>
                        </a:lnSpc>
                        <a:spcBef>
                          <a:spcPts val="95"/>
                        </a:spcBef>
                      </a:pPr>
                      <a:r>
                        <a:rPr sz="800" spc="15" dirty="0">
                          <a:latin typeface="Calibri"/>
                          <a:cs typeface="Calibri"/>
                        </a:rPr>
                        <a:t>sahip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Ayrımcı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dil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içermemesi;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yararlanıcıların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kendilerini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kampanya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sayesinde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değerli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hissetmesi.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9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İsrafın</a:t>
                      </a:r>
                      <a:r>
                        <a:rPr sz="800" spc="2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önüne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geçmesi</a:t>
                      </a: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Tüketmeye</a:t>
                      </a:r>
                      <a:r>
                        <a:rPr sz="800" spc="2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değil</a:t>
                      </a:r>
                      <a:r>
                        <a:rPr sz="800" spc="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korumaya</a:t>
                      </a:r>
                      <a:r>
                        <a:rPr sz="800" spc="4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üretmeye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vurgu</a:t>
                      </a:r>
                      <a:r>
                        <a:rPr sz="800" spc="4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yapan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içerikte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olması;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insan,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zaman,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enerji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gibi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kaynakların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aza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indirgendiği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üretim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7780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uygulama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sürecine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sahip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27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4135" marR="54610" indent="118110">
                        <a:lnSpc>
                          <a:spcPct val="110100"/>
                        </a:lnSpc>
                        <a:spcBef>
                          <a:spcPts val="500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III.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Kampanya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Uygulama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Süreci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(Toplam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puan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=45)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3825" marR="111125" indent="5080" algn="just">
                        <a:lnSpc>
                          <a:spcPct val="110100"/>
                        </a:lnSpc>
                        <a:spcBef>
                          <a:spcPts val="5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a  Tasa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ım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e 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Uygulama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925"/>
                        </a:lnSpc>
                        <a:spcBef>
                          <a:spcPts val="5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Amaca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uygunluk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25"/>
                        </a:lnSpc>
                        <a:spcBef>
                          <a:spcPts val="5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Kampanya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ana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amacının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göstergesi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olan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az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üç,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fazla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beş</a:t>
                      </a:r>
                      <a:r>
                        <a:rPr sz="800" b="1" spc="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adet</a:t>
                      </a:r>
                      <a:r>
                        <a:rPr sz="800" b="1" spc="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"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somut</a:t>
                      </a:r>
                      <a:r>
                        <a:rPr sz="800" spc="3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çıktıları</a:t>
                      </a:r>
                      <a:r>
                        <a:rPr sz="800" spc="4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800" spc="4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hedef</a:t>
                      </a:r>
                      <a:r>
                        <a:rPr sz="800" spc="2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cümlesi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"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yazılmış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5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5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Kampanyanın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hedef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kitle</a:t>
                      </a:r>
                      <a:endParaRPr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20320">
                        <a:lnSpc>
                          <a:spcPts val="925"/>
                        </a:lnSpc>
                        <a:spcBef>
                          <a:spcPts val="100"/>
                        </a:spcBef>
                      </a:pP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özelliklerine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uygun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5" dirty="0">
                          <a:latin typeface="Calibri"/>
                          <a:cs typeface="Calibri"/>
                        </a:rPr>
                        <a:t>Tasarlanan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kampanyanın,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hedef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kitlenin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demografik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motivasyonel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özelliklerine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uygun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olması. 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Hedef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kitlenin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paydaşların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nasıl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(hangi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7780">
                        <a:lnSpc>
                          <a:spcPts val="925"/>
                        </a:lnSpc>
                        <a:spcBef>
                          <a:spcPts val="10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iletişim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motivasyon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araçlarını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kullanarak)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sürece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dahil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edildiğinin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yazılmış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885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0320" marR="354965">
                        <a:lnSpc>
                          <a:spcPct val="110100"/>
                        </a:lnSpc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ula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en 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faaliyetler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Kampanyada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izlenen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zaman</a:t>
                      </a:r>
                      <a:r>
                        <a:rPr sz="800" spc="4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planı,</a:t>
                      </a:r>
                      <a:r>
                        <a:rPr sz="800" spc="3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hayata</a:t>
                      </a:r>
                      <a:r>
                        <a:rPr sz="800" spc="4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geçirmek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için </a:t>
                      </a:r>
                      <a:r>
                        <a:rPr sz="8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ihtiyaçlar,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ihtiyaçların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nasıl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nereden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temin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edildiğinin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yazılmış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7780" marR="150495">
                        <a:lnSpc>
                          <a:spcPct val="110200"/>
                        </a:lnSpc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Kampanyanın</a:t>
                      </a:r>
                      <a:r>
                        <a:rPr sz="8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hangi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adımları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izleyerek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hayata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geçirildiği;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paydaşların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ekip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üyelerinin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motivasyonunun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nasıl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sağlandığı;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süreçteki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iyi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örnek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oluşturan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konuları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zorlayan,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ama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çözüme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ulaştırılan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konuların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düzgün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anlatımla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açıklanmış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7780" marR="231140">
                        <a:lnSpc>
                          <a:spcPts val="1060"/>
                        </a:lnSpc>
                        <a:spcBef>
                          <a:spcPts val="45"/>
                        </a:spcBef>
                      </a:pPr>
                      <a:r>
                        <a:rPr sz="800" spc="15" dirty="0">
                          <a:latin typeface="Calibri"/>
                          <a:cs typeface="Calibri"/>
                        </a:rPr>
                        <a:t>Ana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amaç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doğrultusunda,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kampanyanın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hedefleriyle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ilgili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yürütülen</a:t>
                      </a:r>
                      <a:r>
                        <a:rPr sz="800" spc="8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faaliyetlerin</a:t>
                      </a:r>
                      <a:r>
                        <a:rPr sz="800" spc="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kronolojik</a:t>
                      </a:r>
                      <a:r>
                        <a:rPr sz="800" spc="2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2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açıklamalarıyla</a:t>
                      </a:r>
                      <a:r>
                        <a:rPr sz="800" spc="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birlikte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sıralanmış </a:t>
                      </a:r>
                      <a:r>
                        <a:rPr sz="8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800" spc="3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zamanda,</a:t>
                      </a:r>
                      <a:r>
                        <a:rPr sz="800" spc="3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kaç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kişinin</a:t>
                      </a:r>
                      <a:r>
                        <a:rPr sz="800" spc="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katılımı</a:t>
                      </a:r>
                      <a:r>
                        <a:rPr sz="800" spc="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ile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gerçekleştirildiğinin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açıklanmış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7780" marR="115570">
                        <a:lnSpc>
                          <a:spcPts val="1060"/>
                        </a:lnSpc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Kampanya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uygulamalarının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görünürlüğüne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dair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görseller,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video,</a:t>
                      </a:r>
                      <a:r>
                        <a:rPr sz="800" spc="3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fotoğraf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basılı</a:t>
                      </a:r>
                      <a:r>
                        <a:rPr sz="800" spc="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malzeme</a:t>
                      </a:r>
                      <a:r>
                        <a:rPr sz="800" spc="3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örneklerinin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kaliteli</a:t>
                      </a:r>
                      <a:r>
                        <a:rPr sz="800" spc="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800" spc="3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içerik</a:t>
                      </a:r>
                      <a:r>
                        <a:rPr sz="800" spc="2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3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düzenleme</a:t>
                      </a:r>
                      <a:r>
                        <a:rPr sz="800" spc="3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sunulmuş</a:t>
                      </a:r>
                      <a:r>
                        <a:rPr sz="800" spc="2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829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IV.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Kampanya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Etkilerini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İzleme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64135" marR="54610" indent="278130">
                        <a:lnSpc>
                          <a:spcPct val="1101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Süreci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(Toplam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puan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=10)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Kampanya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Etki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İzleme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Etkisinin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gözlemlenebilmesi</a:t>
                      </a:r>
                      <a:endParaRPr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17780" marR="405130">
                        <a:lnSpc>
                          <a:spcPct val="110100"/>
                        </a:lnSpc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Kampanyanın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amacına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ulaşıldığına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dair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çıktıların</a:t>
                      </a:r>
                      <a:r>
                        <a:rPr sz="800" spc="4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belirtilmiş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olması;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etkiyi</a:t>
                      </a:r>
                      <a:r>
                        <a:rPr sz="800" spc="4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izlemeye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imkan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veren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ölçme,</a:t>
                      </a:r>
                      <a:r>
                        <a:rPr sz="800" spc="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değerlendirme,</a:t>
                      </a:r>
                      <a:r>
                        <a:rPr sz="800" spc="2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geri</a:t>
                      </a:r>
                      <a:r>
                        <a:rPr sz="800" spc="4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bildirim </a:t>
                      </a:r>
                      <a:r>
                        <a:rPr sz="800" spc="-17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toplama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vb.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bileşenlere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sahip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kısaca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raporlanmış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olması.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819">
                <a:tc gridSpan="4">
                  <a:txBody>
                    <a:bodyPr/>
                    <a:lstStyle/>
                    <a:p>
                      <a:pPr marL="1905" algn="ctr">
                        <a:lnSpc>
                          <a:spcPts val="944"/>
                        </a:lnSpc>
                        <a:spcBef>
                          <a:spcPts val="50"/>
                        </a:spcBef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TOPLAM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  <a:spcBef>
                          <a:spcPts val="5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100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1124572"/>
            <a:ext cx="11589259" cy="5087620"/>
            <a:chOff x="2354579" y="1983739"/>
            <a:chExt cx="7924800" cy="36499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2679" y="2021840"/>
              <a:ext cx="7848600" cy="35737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73629" y="2002789"/>
              <a:ext cx="7886700" cy="3611879"/>
            </a:xfrm>
            <a:custGeom>
              <a:avLst/>
              <a:gdLst/>
              <a:ahLst/>
              <a:cxnLst/>
              <a:rect l="l" t="t" r="r" b="b"/>
              <a:pathLst>
                <a:path w="7886700" h="3611879">
                  <a:moveTo>
                    <a:pt x="0" y="3611879"/>
                  </a:moveTo>
                  <a:lnTo>
                    <a:pt x="7886700" y="3611879"/>
                  </a:lnTo>
                  <a:lnTo>
                    <a:pt x="7886700" y="0"/>
                  </a:lnTo>
                  <a:lnTo>
                    <a:pt x="0" y="0"/>
                  </a:lnTo>
                  <a:lnTo>
                    <a:pt x="0" y="361187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969055" y="0"/>
            <a:ext cx="4240530" cy="1371600"/>
            <a:chOff x="3969055" y="0"/>
            <a:chExt cx="4240530" cy="16713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9055" y="0"/>
              <a:ext cx="4240172" cy="167101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37660" y="0"/>
              <a:ext cx="3916679" cy="1267460"/>
            </a:xfrm>
            <a:custGeom>
              <a:avLst/>
              <a:gdLst/>
              <a:ahLst/>
              <a:cxnLst/>
              <a:rect l="l" t="t" r="r" b="b"/>
              <a:pathLst>
                <a:path w="3916679" h="1267460">
                  <a:moveTo>
                    <a:pt x="3916680" y="0"/>
                  </a:moveTo>
                  <a:lnTo>
                    <a:pt x="0" y="0"/>
                  </a:lnTo>
                  <a:lnTo>
                    <a:pt x="1958339" y="1267460"/>
                  </a:lnTo>
                  <a:lnTo>
                    <a:pt x="3916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17060" y="0"/>
              <a:ext cx="3357879" cy="1084580"/>
            </a:xfrm>
            <a:custGeom>
              <a:avLst/>
              <a:gdLst/>
              <a:ahLst/>
              <a:cxnLst/>
              <a:rect l="l" t="t" r="r" b="b"/>
              <a:pathLst>
                <a:path w="3357879" h="1084580">
                  <a:moveTo>
                    <a:pt x="3357880" y="0"/>
                  </a:moveTo>
                  <a:lnTo>
                    <a:pt x="0" y="0"/>
                  </a:lnTo>
                  <a:lnTo>
                    <a:pt x="1678939" y="1084579"/>
                  </a:lnTo>
                  <a:lnTo>
                    <a:pt x="3357880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97170" y="117475"/>
            <a:ext cx="16033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Değerlendirme</a:t>
            </a:r>
            <a:endParaRPr sz="200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0" y="-15875"/>
            <a:ext cx="990600" cy="596900"/>
            <a:chOff x="1945639" y="1587500"/>
            <a:chExt cx="990600" cy="596900"/>
          </a:xfrm>
        </p:grpSpPr>
        <p:sp>
          <p:nvSpPr>
            <p:cNvPr id="11" name="object 11"/>
            <p:cNvSpPr/>
            <p:nvPr/>
          </p:nvSpPr>
          <p:spPr>
            <a:xfrm>
              <a:off x="1951989" y="1593850"/>
              <a:ext cx="977900" cy="584200"/>
            </a:xfrm>
            <a:custGeom>
              <a:avLst/>
              <a:gdLst/>
              <a:ahLst/>
              <a:cxnLst/>
              <a:rect l="l" t="t" r="r" b="b"/>
              <a:pathLst>
                <a:path w="977900" h="584200">
                  <a:moveTo>
                    <a:pt x="977900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115062" y="483488"/>
                  </a:lnTo>
                  <a:lnTo>
                    <a:pt x="115062" y="131572"/>
                  </a:lnTo>
                  <a:lnTo>
                    <a:pt x="623697" y="115570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51989" y="1593850"/>
              <a:ext cx="977900" cy="584200"/>
            </a:xfrm>
            <a:custGeom>
              <a:avLst/>
              <a:gdLst/>
              <a:ahLst/>
              <a:cxnLst/>
              <a:rect l="l" t="t" r="r" b="b"/>
              <a:pathLst>
                <a:path w="977900" h="584200">
                  <a:moveTo>
                    <a:pt x="0" y="0"/>
                  </a:moveTo>
                  <a:lnTo>
                    <a:pt x="977900" y="0"/>
                  </a:lnTo>
                  <a:lnTo>
                    <a:pt x="623697" y="115570"/>
                  </a:lnTo>
                  <a:lnTo>
                    <a:pt x="115062" y="131572"/>
                  </a:lnTo>
                  <a:lnTo>
                    <a:pt x="115062" y="483488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1194211" y="6261100"/>
            <a:ext cx="990600" cy="596900"/>
            <a:chOff x="9763759" y="5435600"/>
            <a:chExt cx="990600" cy="596900"/>
          </a:xfrm>
        </p:grpSpPr>
        <p:sp>
          <p:nvSpPr>
            <p:cNvPr id="14" name="object 14"/>
            <p:cNvSpPr/>
            <p:nvPr/>
          </p:nvSpPr>
          <p:spPr>
            <a:xfrm>
              <a:off x="9770109" y="5441950"/>
              <a:ext cx="977900" cy="584200"/>
            </a:xfrm>
            <a:custGeom>
              <a:avLst/>
              <a:gdLst/>
              <a:ahLst/>
              <a:cxnLst/>
              <a:rect l="l" t="t" r="r" b="b"/>
              <a:pathLst>
                <a:path w="977900" h="584200">
                  <a:moveTo>
                    <a:pt x="977900" y="0"/>
                  </a:moveTo>
                  <a:lnTo>
                    <a:pt x="862838" y="100711"/>
                  </a:lnTo>
                  <a:lnTo>
                    <a:pt x="862838" y="452628"/>
                  </a:lnTo>
                  <a:lnTo>
                    <a:pt x="354203" y="468642"/>
                  </a:lnTo>
                  <a:lnTo>
                    <a:pt x="0" y="584200"/>
                  </a:lnTo>
                  <a:lnTo>
                    <a:pt x="977900" y="584200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70109" y="5441950"/>
              <a:ext cx="977900" cy="584200"/>
            </a:xfrm>
            <a:custGeom>
              <a:avLst/>
              <a:gdLst/>
              <a:ahLst/>
              <a:cxnLst/>
              <a:rect l="l" t="t" r="r" b="b"/>
              <a:pathLst>
                <a:path w="977900" h="584200">
                  <a:moveTo>
                    <a:pt x="977900" y="584200"/>
                  </a:moveTo>
                  <a:lnTo>
                    <a:pt x="0" y="584200"/>
                  </a:lnTo>
                  <a:lnTo>
                    <a:pt x="354203" y="468642"/>
                  </a:lnTo>
                  <a:lnTo>
                    <a:pt x="862838" y="452628"/>
                  </a:lnTo>
                  <a:lnTo>
                    <a:pt x="862838" y="100711"/>
                  </a:lnTo>
                  <a:lnTo>
                    <a:pt x="977900" y="0"/>
                  </a:lnTo>
                  <a:lnTo>
                    <a:pt x="977900" y="5842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8300" y="2880740"/>
            <a:ext cx="33204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sz="2000" spc="10" dirty="0"/>
              <a:t>SAĞLIKLI</a:t>
            </a:r>
            <a:r>
              <a:rPr sz="2000" spc="-80" dirty="0"/>
              <a:t> </a:t>
            </a:r>
            <a:r>
              <a:rPr sz="2000" spc="-5" dirty="0"/>
              <a:t>BÜYÜMEK</a:t>
            </a:r>
            <a:r>
              <a:rPr sz="2000" spc="-65" dirty="0"/>
              <a:t> </a:t>
            </a:r>
            <a:r>
              <a:rPr sz="2000" spc="-75" dirty="0"/>
              <a:t>İÇİN</a:t>
            </a:r>
            <a:endParaRPr sz="2000"/>
          </a:p>
          <a:p>
            <a:pPr algn="ctr">
              <a:lnSpc>
                <a:spcPct val="100000"/>
              </a:lnSpc>
            </a:pPr>
            <a:r>
              <a:rPr sz="2000" spc="-5" dirty="0"/>
              <a:t>G</a:t>
            </a:r>
            <a:r>
              <a:rPr sz="2000" spc="5" dirty="0"/>
              <a:t>E</a:t>
            </a:r>
            <a:r>
              <a:rPr sz="2000" spc="-10" dirty="0"/>
              <a:t>L</a:t>
            </a:r>
            <a:r>
              <a:rPr sz="2000" dirty="0"/>
              <a:t>ENE</a:t>
            </a:r>
            <a:r>
              <a:rPr sz="2000" spc="-10" dirty="0"/>
              <a:t>KS</a:t>
            </a:r>
            <a:r>
              <a:rPr sz="2000" dirty="0"/>
              <a:t>EL</a:t>
            </a:r>
            <a:r>
              <a:rPr sz="2000" spc="-10" dirty="0"/>
              <a:t> </a:t>
            </a:r>
            <a:r>
              <a:rPr sz="2000" spc="-25" dirty="0"/>
              <a:t>B</a:t>
            </a:r>
            <a:r>
              <a:rPr sz="2000" spc="-40" dirty="0"/>
              <a:t>E</a:t>
            </a:r>
            <a:r>
              <a:rPr sz="2000" spc="-30" dirty="0"/>
              <a:t>SL</a:t>
            </a:r>
            <a:r>
              <a:rPr sz="2000" spc="-20" dirty="0"/>
              <a:t>EN</a:t>
            </a:r>
            <a:r>
              <a:rPr sz="2000" spc="-30" dirty="0"/>
              <a:t>M</a:t>
            </a:r>
            <a:r>
              <a:rPr sz="2000" spc="-20" dirty="0"/>
              <a:t>EY</a:t>
            </a:r>
            <a:r>
              <a:rPr sz="2000" dirty="0"/>
              <a:t>İ</a:t>
            </a:r>
            <a:r>
              <a:rPr sz="2000" spc="-105" dirty="0"/>
              <a:t> </a:t>
            </a:r>
            <a:r>
              <a:rPr sz="2000" spc="-50" dirty="0"/>
              <a:t>S</a:t>
            </a:r>
            <a:r>
              <a:rPr sz="2000" spc="-60" dirty="0"/>
              <a:t>E</a:t>
            </a:r>
            <a:r>
              <a:rPr sz="2000" spc="-40" dirty="0"/>
              <a:t>Ç</a:t>
            </a:r>
            <a:r>
              <a:rPr sz="2000" spc="-35" dirty="0"/>
              <a:t>İ</a:t>
            </a:r>
            <a:r>
              <a:rPr sz="2000" dirty="0"/>
              <a:t>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543803" y="4822507"/>
            <a:ext cx="4573270" cy="58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zırl</a:t>
            </a:r>
            <a:r>
              <a:rPr sz="1800" b="1" spc="-55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ya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ü</a:t>
            </a:r>
            <a:r>
              <a:rPr sz="1800" b="1" dirty="0">
                <a:latin typeface="Calibri"/>
                <a:cs typeface="Calibri"/>
              </a:rPr>
              <a:t>ç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Ş</a:t>
            </a:r>
            <a:r>
              <a:rPr sz="1800" b="1" spc="25" dirty="0">
                <a:latin typeface="Calibri"/>
                <a:cs typeface="Calibri"/>
              </a:rPr>
              <a:t>a</a:t>
            </a:r>
            <a:r>
              <a:rPr sz="1800" b="1" spc="30" dirty="0">
                <a:latin typeface="Calibri"/>
                <a:cs typeface="Calibri"/>
              </a:rPr>
              <a:t>h</a:t>
            </a:r>
            <a:r>
              <a:rPr sz="1800" b="1" spc="2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800" b="1" spc="-10" dirty="0">
                <a:latin typeface="Calibri"/>
                <a:cs typeface="Calibri"/>
              </a:rPr>
              <a:t>Proje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Okulu: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Şehit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45" dirty="0">
                <a:latin typeface="Calibri"/>
                <a:cs typeface="Calibri"/>
              </a:rPr>
              <a:t>Askeri </a:t>
            </a:r>
            <a:r>
              <a:rPr sz="1800" b="1" spc="-5" dirty="0">
                <a:latin typeface="Calibri"/>
                <a:cs typeface="Calibri"/>
              </a:rPr>
              <a:t>Çoban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İlkokulu-İstanbul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86780" cy="514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53859" y="2661920"/>
            <a:ext cx="4221480" cy="2994660"/>
            <a:chOff x="6753859" y="2661920"/>
            <a:chExt cx="4221480" cy="2994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3859" y="2661920"/>
              <a:ext cx="4069079" cy="21259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0799" y="4439920"/>
              <a:ext cx="2034540" cy="121665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325004" y="2432304"/>
            <a:ext cx="3528695" cy="3375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Proje,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81</a:t>
            </a:r>
            <a:r>
              <a:rPr sz="1400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ildeki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tüm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 err="1">
                <a:solidFill>
                  <a:srgbClr val="181818"/>
                </a:solidFill>
                <a:latin typeface="Calibri"/>
                <a:cs typeface="Calibri"/>
              </a:rPr>
              <a:t>resmî</a:t>
            </a:r>
            <a:r>
              <a:rPr sz="1400" spc="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 err="1" smtClean="0">
                <a:solidFill>
                  <a:srgbClr val="181818"/>
                </a:solidFill>
                <a:latin typeface="Calibri"/>
                <a:cs typeface="Calibri"/>
              </a:rPr>
              <a:t>okullarda</a:t>
            </a:r>
            <a:r>
              <a:rPr lang="tr-TR" sz="1400" spc="-10" dirty="0" smtClean="0">
                <a:solidFill>
                  <a:srgbClr val="181818"/>
                </a:solidFill>
                <a:latin typeface="Calibri"/>
                <a:cs typeface="Calibri"/>
              </a:rPr>
              <a:t>;</a:t>
            </a:r>
          </a:p>
          <a:p>
            <a:pPr marL="355600" marR="5080" indent="-342900">
              <a:lnSpc>
                <a:spcPct val="107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400" spc="-10" dirty="0" err="1" smtClean="0">
                <a:solidFill>
                  <a:srgbClr val="181818"/>
                </a:solidFill>
                <a:latin typeface="Calibri"/>
                <a:cs typeface="Calibri"/>
              </a:rPr>
              <a:t>okul</a:t>
            </a:r>
            <a:r>
              <a:rPr sz="1400" dirty="0" smtClean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öncesi, </a:t>
            </a:r>
            <a:endParaRPr lang="tr-TR" sz="1400" dirty="0" smtClean="0">
              <a:solidFill>
                <a:srgbClr val="181818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7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400" spc="-300" dirty="0" smtClean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ilkokul,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endParaRPr lang="tr-TR" sz="1400" spc="-15" dirty="0" smtClean="0">
              <a:solidFill>
                <a:srgbClr val="181818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7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400" spc="-10" dirty="0" err="1" smtClean="0">
                <a:solidFill>
                  <a:srgbClr val="181818"/>
                </a:solidFill>
                <a:latin typeface="Calibri"/>
                <a:cs typeface="Calibri"/>
              </a:rPr>
              <a:t>ortaokul</a:t>
            </a:r>
            <a:r>
              <a:rPr sz="1400" spc="-10" dirty="0" smtClean="0">
                <a:solidFill>
                  <a:srgbClr val="181818"/>
                </a:solidFill>
                <a:latin typeface="Calibri"/>
                <a:cs typeface="Calibri"/>
              </a:rPr>
              <a:t>,</a:t>
            </a:r>
            <a:endParaRPr lang="tr-TR" sz="1400" spc="-10" dirty="0" smtClean="0">
              <a:solidFill>
                <a:srgbClr val="181818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7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400" spc="10" dirty="0" smtClean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 err="1" smtClean="0">
                <a:solidFill>
                  <a:srgbClr val="181818"/>
                </a:solidFill>
                <a:latin typeface="Calibri"/>
                <a:cs typeface="Calibri"/>
              </a:rPr>
              <a:t>liseler</a:t>
            </a:r>
            <a:endParaRPr lang="tr-TR" sz="1400" spc="-5" dirty="0">
              <a:solidFill>
                <a:srgbClr val="181818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400" spc="-15" dirty="0" err="1" smtClean="0">
                <a:solidFill>
                  <a:srgbClr val="181818"/>
                </a:solidFill>
                <a:latin typeface="Calibri"/>
                <a:cs typeface="Calibri"/>
              </a:rPr>
              <a:t>uygulanacaktır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Projenin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Hedef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Kitlesi</a:t>
            </a:r>
            <a:r>
              <a:rPr sz="1400" spc="-5" dirty="0">
                <a:latin typeface="Calibri"/>
                <a:cs typeface="Calibri"/>
              </a:rPr>
              <a:t>;</a:t>
            </a:r>
            <a:endParaRPr sz="1400" dirty="0">
              <a:latin typeface="Calibri"/>
              <a:cs typeface="Calibri"/>
            </a:endParaRPr>
          </a:p>
          <a:p>
            <a:pPr marL="299085" marR="575945" indent="-190500">
              <a:lnSpc>
                <a:spcPct val="100000"/>
              </a:lnSpc>
              <a:spcBef>
                <a:spcPts val="8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Okul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öncesinden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ortaöğretime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kadar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öğrenim </a:t>
            </a:r>
            <a:r>
              <a:rPr sz="1400" spc="-10" dirty="0">
                <a:latin typeface="Calibri"/>
                <a:cs typeface="Calibri"/>
              </a:rPr>
              <a:t>gören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öğrenciler</a:t>
            </a:r>
            <a:endParaRPr sz="1400" dirty="0">
              <a:latin typeface="Calibri"/>
              <a:cs typeface="Calibri"/>
            </a:endParaRPr>
          </a:p>
          <a:p>
            <a:pPr marL="299720" indent="-191135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Okul</a:t>
            </a:r>
            <a:r>
              <a:rPr sz="14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Müdürleri</a:t>
            </a:r>
            <a:endParaRPr sz="1400" dirty="0">
              <a:latin typeface="Calibri"/>
              <a:cs typeface="Calibri"/>
            </a:endParaRPr>
          </a:p>
          <a:p>
            <a:pPr marL="299720" indent="-1911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Öğretmenler</a:t>
            </a:r>
            <a:endParaRPr sz="1400" dirty="0">
              <a:latin typeface="Calibri"/>
              <a:cs typeface="Calibri"/>
            </a:endParaRPr>
          </a:p>
          <a:p>
            <a:pPr marL="299720" indent="-191135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Destek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Personeli</a:t>
            </a:r>
            <a:endParaRPr sz="1400" dirty="0">
              <a:latin typeface="Calibri"/>
              <a:cs typeface="Calibri"/>
            </a:endParaRPr>
          </a:p>
          <a:p>
            <a:pPr marL="299720" indent="-191135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Veliler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27358" y="5792710"/>
            <a:ext cx="990600" cy="599440"/>
            <a:chOff x="5118100" y="4257040"/>
            <a:chExt cx="990600" cy="599440"/>
          </a:xfrm>
        </p:grpSpPr>
        <p:sp>
          <p:nvSpPr>
            <p:cNvPr id="7" name="object 7"/>
            <p:cNvSpPr/>
            <p:nvPr/>
          </p:nvSpPr>
          <p:spPr>
            <a:xfrm>
              <a:off x="5124450" y="4263390"/>
              <a:ext cx="977900" cy="586740"/>
            </a:xfrm>
            <a:custGeom>
              <a:avLst/>
              <a:gdLst/>
              <a:ahLst/>
              <a:cxnLst/>
              <a:rect l="l" t="t" r="r" b="b"/>
              <a:pathLst>
                <a:path w="977900" h="586739">
                  <a:moveTo>
                    <a:pt x="977900" y="0"/>
                  </a:moveTo>
                  <a:lnTo>
                    <a:pt x="862838" y="101092"/>
                  </a:lnTo>
                  <a:lnTo>
                    <a:pt x="862838" y="454660"/>
                  </a:lnTo>
                  <a:lnTo>
                    <a:pt x="354202" y="470662"/>
                  </a:lnTo>
                  <a:lnTo>
                    <a:pt x="0" y="586740"/>
                  </a:lnTo>
                  <a:lnTo>
                    <a:pt x="977900" y="586740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24450" y="4263390"/>
              <a:ext cx="977900" cy="586740"/>
            </a:xfrm>
            <a:custGeom>
              <a:avLst/>
              <a:gdLst/>
              <a:ahLst/>
              <a:cxnLst/>
              <a:rect l="l" t="t" r="r" b="b"/>
              <a:pathLst>
                <a:path w="977900" h="586739">
                  <a:moveTo>
                    <a:pt x="977900" y="586740"/>
                  </a:moveTo>
                  <a:lnTo>
                    <a:pt x="0" y="586740"/>
                  </a:lnTo>
                  <a:lnTo>
                    <a:pt x="354202" y="470662"/>
                  </a:lnTo>
                  <a:lnTo>
                    <a:pt x="862838" y="454660"/>
                  </a:lnTo>
                  <a:lnTo>
                    <a:pt x="862838" y="101092"/>
                  </a:lnTo>
                  <a:lnTo>
                    <a:pt x="977900" y="0"/>
                  </a:lnTo>
                  <a:lnTo>
                    <a:pt x="977900" y="58674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-115201" y="0"/>
            <a:ext cx="4182745" cy="2654300"/>
            <a:chOff x="0" y="0"/>
            <a:chExt cx="4182745" cy="2654300"/>
          </a:xfrm>
        </p:grpSpPr>
        <p:sp>
          <p:nvSpPr>
            <p:cNvPr id="10" name="object 10"/>
            <p:cNvSpPr/>
            <p:nvPr/>
          </p:nvSpPr>
          <p:spPr>
            <a:xfrm>
              <a:off x="1926589" y="2061210"/>
              <a:ext cx="977900" cy="586740"/>
            </a:xfrm>
            <a:custGeom>
              <a:avLst/>
              <a:gdLst/>
              <a:ahLst/>
              <a:cxnLst/>
              <a:rect l="l" t="t" r="r" b="b"/>
              <a:pathLst>
                <a:path w="977900" h="586739">
                  <a:moveTo>
                    <a:pt x="977900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115062" y="485648"/>
                  </a:lnTo>
                  <a:lnTo>
                    <a:pt x="115062" y="132079"/>
                  </a:lnTo>
                  <a:lnTo>
                    <a:pt x="623697" y="116077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26589" y="2061210"/>
              <a:ext cx="977900" cy="586740"/>
            </a:xfrm>
            <a:custGeom>
              <a:avLst/>
              <a:gdLst/>
              <a:ahLst/>
              <a:cxnLst/>
              <a:rect l="l" t="t" r="r" b="b"/>
              <a:pathLst>
                <a:path w="977900" h="586739">
                  <a:moveTo>
                    <a:pt x="0" y="0"/>
                  </a:moveTo>
                  <a:lnTo>
                    <a:pt x="977900" y="0"/>
                  </a:lnTo>
                  <a:lnTo>
                    <a:pt x="623697" y="116077"/>
                  </a:lnTo>
                  <a:lnTo>
                    <a:pt x="115062" y="132079"/>
                  </a:lnTo>
                  <a:lnTo>
                    <a:pt x="115062" y="485648"/>
                  </a:lnTo>
                  <a:lnTo>
                    <a:pt x="0" y="5867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182364" cy="24323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6566" y="0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28406" y="158738"/>
            <a:ext cx="185991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Projenin</a:t>
            </a:r>
            <a:r>
              <a:rPr sz="2000" spc="-80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Kapsamı</a:t>
            </a:r>
            <a:endParaRPr sz="2000" dirty="0"/>
          </a:p>
          <a:p>
            <a:pPr marL="11176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</a:rPr>
              <a:t>ve</a:t>
            </a:r>
            <a:r>
              <a:rPr sz="2000" spc="-5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Hedef</a:t>
            </a:r>
            <a:r>
              <a:rPr sz="2000" spc="-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Kitlesi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2955" y="4185345"/>
            <a:ext cx="2694305" cy="159004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085"/>
              </a:spcBef>
            </a:pPr>
            <a:r>
              <a:rPr sz="1800" b="1" dirty="0">
                <a:latin typeface="Calibri"/>
                <a:cs typeface="Calibri"/>
              </a:rPr>
              <a:t>KA</a:t>
            </a:r>
            <a:r>
              <a:rPr sz="1800" b="1" spc="5" dirty="0">
                <a:latin typeface="Calibri"/>
                <a:cs typeface="Calibri"/>
              </a:rPr>
              <a:t>M</a:t>
            </a:r>
            <a:r>
              <a:rPr sz="1800" b="1" spc="-120" dirty="0">
                <a:latin typeface="Calibri"/>
                <a:cs typeface="Calibri"/>
              </a:rPr>
              <a:t>P</a:t>
            </a:r>
            <a:r>
              <a:rPr sz="1800" b="1" spc="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60" dirty="0">
                <a:latin typeface="Calibri"/>
                <a:cs typeface="Calibri"/>
              </a:rPr>
              <a:t>Y</a:t>
            </a:r>
            <a:r>
              <a:rPr sz="1800" b="1" spc="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85" dirty="0">
                <a:latin typeface="Calibri"/>
                <a:cs typeface="Calibri"/>
              </a:rPr>
              <a:t>K</a:t>
            </a:r>
            <a:r>
              <a:rPr sz="1800" b="1" spc="-5" dirty="0">
                <a:latin typeface="Calibri"/>
                <a:cs typeface="Calibri"/>
              </a:rPr>
              <a:t>ONU</a:t>
            </a:r>
            <a:r>
              <a:rPr sz="1800" b="1" spc="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U</a:t>
            </a:r>
            <a:endParaRPr sz="1800" dirty="0">
              <a:latin typeface="Calibri"/>
              <a:cs typeface="Calibri"/>
            </a:endParaRPr>
          </a:p>
          <a:p>
            <a:pPr marL="12700" marR="5080" indent="-3175" algn="ctr">
              <a:lnSpc>
                <a:spcPct val="100000"/>
              </a:lnSpc>
              <a:spcBef>
                <a:spcPts val="770"/>
              </a:spcBef>
            </a:pPr>
            <a:r>
              <a:rPr sz="1400" spc="-5" dirty="0">
                <a:latin typeface="Calibri"/>
                <a:cs typeface="Calibri"/>
              </a:rPr>
              <a:t>Kampanyamın genel </a:t>
            </a:r>
            <a:r>
              <a:rPr sz="1400" spc="-10" dirty="0">
                <a:latin typeface="Calibri"/>
                <a:cs typeface="Calibri"/>
              </a:rPr>
              <a:t>konusu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geleneksel </a:t>
            </a:r>
            <a:r>
              <a:rPr sz="14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beslenmedir</a:t>
            </a:r>
            <a:r>
              <a:rPr sz="1400" spc="-15" dirty="0">
                <a:latin typeface="Calibri"/>
                <a:cs typeface="Calibri"/>
              </a:rPr>
              <a:t>. </a:t>
            </a:r>
            <a:r>
              <a:rPr sz="1400" spc="-5" dirty="0">
                <a:latin typeface="Calibri"/>
                <a:cs typeface="Calibri"/>
              </a:rPr>
              <a:t>Kampanyam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sağlıklı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beslenme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konusunda</a:t>
            </a:r>
            <a:endParaRPr sz="1400" dirty="0">
              <a:latin typeface="Calibri"/>
              <a:cs typeface="Calibri"/>
            </a:endParaRPr>
          </a:p>
          <a:p>
            <a:pPr marL="205104" marR="200025" algn="ctr">
              <a:lnSpc>
                <a:spcPct val="100000"/>
              </a:lnSpc>
            </a:pP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farkındalık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yaratma </a:t>
            </a:r>
            <a:r>
              <a:rPr sz="1400" spc="-5" dirty="0">
                <a:latin typeface="Calibri"/>
                <a:cs typeface="Calibri"/>
              </a:rPr>
              <a:t>temasından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hareketle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ortaya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çıkmıştır.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3849" y="5885214"/>
            <a:ext cx="243586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Doğru beslenme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</a:t>
            </a:r>
            <a:r>
              <a:rPr sz="1400" spc="-5" dirty="0">
                <a:latin typeface="Calibri"/>
                <a:cs typeface="Calibri"/>
              </a:rPr>
              <a:t> geleneksel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beslenme şekilleri projemizin </a:t>
            </a:r>
            <a:r>
              <a:rPr sz="1400" dirty="0">
                <a:latin typeface="Calibri"/>
                <a:cs typeface="Calibri"/>
              </a:rPr>
              <a:t>ana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konusudur.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3823" y="4538950"/>
            <a:ext cx="233426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KA</a:t>
            </a:r>
            <a:r>
              <a:rPr sz="1800" b="1" spc="5" dirty="0">
                <a:latin typeface="Calibri"/>
                <a:cs typeface="Calibri"/>
              </a:rPr>
              <a:t>M</a:t>
            </a:r>
            <a:r>
              <a:rPr sz="1800" b="1" spc="-120" dirty="0">
                <a:latin typeface="Calibri"/>
                <a:cs typeface="Calibri"/>
              </a:rPr>
              <a:t>P</a:t>
            </a:r>
            <a:r>
              <a:rPr sz="1800" b="1" spc="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60" dirty="0">
                <a:latin typeface="Calibri"/>
                <a:cs typeface="Calibri"/>
              </a:rPr>
              <a:t>Y</a:t>
            </a:r>
            <a:r>
              <a:rPr sz="1800" b="1" spc="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AM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CI</a:t>
            </a:r>
            <a:endParaRPr sz="1800" dirty="0">
              <a:latin typeface="Calibri"/>
              <a:cs typeface="Calibri"/>
            </a:endParaRPr>
          </a:p>
          <a:p>
            <a:pPr marL="155575" marR="62230" indent="281940">
              <a:lnSpc>
                <a:spcPct val="100000"/>
              </a:lnSpc>
              <a:spcBef>
                <a:spcPts val="1245"/>
              </a:spcBef>
            </a:pPr>
            <a:r>
              <a:rPr sz="1400" spc="-5" dirty="0">
                <a:latin typeface="Calibri"/>
                <a:cs typeface="Calibri"/>
              </a:rPr>
              <a:t>Kampanyamın </a:t>
            </a:r>
            <a:r>
              <a:rPr sz="1400" dirty="0">
                <a:latin typeface="Calibri"/>
                <a:cs typeface="Calibri"/>
              </a:rPr>
              <a:t>amacı,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b="1" spc="-5" dirty="0" err="1" smtClean="0">
                <a:latin typeface="Calibri"/>
                <a:cs typeface="Calibri"/>
              </a:rPr>
              <a:t>öğrencile</a:t>
            </a:r>
            <a:r>
              <a:rPr lang="tr-TR" sz="1400" b="1" spc="-5" dirty="0" smtClean="0">
                <a:latin typeface="Calibri"/>
                <a:cs typeface="Calibri"/>
              </a:rPr>
              <a:t>re</a:t>
            </a:r>
            <a:r>
              <a:rPr sz="1400" b="1" spc="-5" dirty="0" smtClean="0"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ve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lang="tr-TR" sz="1400" b="1" spc="-5" dirty="0" smtClean="0">
                <a:latin typeface="Calibri"/>
                <a:cs typeface="Calibri"/>
              </a:rPr>
              <a:t>velilere</a:t>
            </a:r>
            <a:r>
              <a:rPr lang="tr-TR" sz="1400" spc="-5" dirty="0" smtClean="0">
                <a:latin typeface="Calibri"/>
                <a:cs typeface="Calibri"/>
              </a:rPr>
              <a:t> </a:t>
            </a:r>
            <a:r>
              <a:rPr sz="1400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doğru</a:t>
            </a:r>
            <a:r>
              <a:rPr sz="1400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beslenmeyi 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öğretmek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ve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 err="1" smtClean="0">
                <a:latin typeface="Calibri"/>
                <a:cs typeface="Calibri"/>
              </a:rPr>
              <a:t>bunu</a:t>
            </a:r>
            <a:r>
              <a:rPr sz="1400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bir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yaşam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tarzı </a:t>
            </a:r>
            <a:r>
              <a:rPr sz="1400" b="1" spc="-30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haline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getirerek</a:t>
            </a:r>
            <a:r>
              <a:rPr sz="1400" spc="-10" dirty="0">
                <a:latin typeface="Calibri"/>
                <a:cs typeface="Calibri"/>
              </a:rPr>
              <a:t>, </a:t>
            </a:r>
            <a:r>
              <a:rPr sz="1400" dirty="0">
                <a:latin typeface="Calibri"/>
                <a:cs typeface="Calibri"/>
              </a:rPr>
              <a:t>günlük </a:t>
            </a:r>
            <a:r>
              <a:rPr sz="1400" spc="-5" dirty="0">
                <a:latin typeface="Calibri"/>
                <a:cs typeface="Calibri"/>
              </a:rPr>
              <a:t>yaşam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becerileri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edinmelerini</a:t>
            </a:r>
            <a:endParaRPr sz="1400" dirty="0">
              <a:latin typeface="Calibri"/>
              <a:cs typeface="Calibri"/>
            </a:endParaRPr>
          </a:p>
          <a:p>
            <a:pPr marL="84455" algn="ctr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sağlamaktır.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64646" y="4547861"/>
            <a:ext cx="350742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KA</a:t>
            </a:r>
            <a:r>
              <a:rPr spc="5" dirty="0" smtClean="0"/>
              <a:t>M</a:t>
            </a:r>
            <a:r>
              <a:rPr spc="-120" dirty="0" smtClean="0"/>
              <a:t>P</a:t>
            </a:r>
            <a:r>
              <a:rPr spc="5" dirty="0" smtClean="0"/>
              <a:t>A</a:t>
            </a:r>
            <a:r>
              <a:rPr spc="-5" dirty="0" smtClean="0"/>
              <a:t>N</a:t>
            </a:r>
            <a:r>
              <a:rPr spc="-160" dirty="0" smtClean="0"/>
              <a:t>Y</a:t>
            </a:r>
            <a:r>
              <a:rPr spc="5" dirty="0" smtClean="0"/>
              <a:t>A</a:t>
            </a:r>
            <a:r>
              <a:rPr spc="-5" dirty="0" smtClean="0"/>
              <a:t>N</a:t>
            </a:r>
            <a:r>
              <a:rPr dirty="0" smtClean="0"/>
              <a:t>IN</a:t>
            </a:r>
            <a:r>
              <a:rPr lang="tr-TR" dirty="0" smtClean="0"/>
              <a:t> </a:t>
            </a:r>
            <a:r>
              <a:rPr dirty="0" smtClean="0"/>
              <a:t>HEDEF</a:t>
            </a:r>
            <a:r>
              <a:rPr spc="-65" dirty="0" smtClean="0"/>
              <a:t> </a:t>
            </a:r>
            <a:r>
              <a:rPr spc="-5" dirty="0"/>
              <a:t>KİTLESİ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34200" y="4885307"/>
            <a:ext cx="2105025" cy="1621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 marR="7239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Kampanyamın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hedef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kitlesi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okul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öncesi</a:t>
            </a:r>
            <a:r>
              <a:rPr sz="14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ve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ilkokul</a:t>
            </a:r>
            <a:endParaRPr sz="14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öğrencileridir.</a:t>
            </a:r>
            <a:endParaRPr sz="14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800"/>
              </a:spcBef>
            </a:pPr>
            <a:r>
              <a:rPr sz="1400" spc="-5" dirty="0">
                <a:latin typeface="Calibri"/>
                <a:cs typeface="Calibri"/>
              </a:rPr>
              <a:t>Kampanyam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erken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yaş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grubu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olan </a:t>
            </a:r>
            <a:r>
              <a:rPr sz="1400" b="1" dirty="0">
                <a:latin typeface="Calibri"/>
                <a:cs typeface="Calibri"/>
              </a:rPr>
              <a:t>3 </a:t>
            </a:r>
            <a:r>
              <a:rPr sz="1400" b="1" spc="-5" dirty="0">
                <a:latin typeface="Calibri"/>
                <a:cs typeface="Calibri"/>
              </a:rPr>
              <a:t>yaşlarından 4. sınıf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öğrencilerine kadar farklı </a:t>
            </a:r>
            <a:r>
              <a:rPr sz="1400" spc="-5" dirty="0" err="1">
                <a:latin typeface="Calibri"/>
                <a:cs typeface="Calibri"/>
              </a:rPr>
              <a:t>yaş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 err="1" smtClean="0">
                <a:latin typeface="Calibri"/>
                <a:cs typeface="Calibri"/>
              </a:rPr>
              <a:t>grupları</a:t>
            </a:r>
            <a:r>
              <a:rPr lang="tr-TR" sz="1400" spc="-5" dirty="0" err="1" smtClean="0">
                <a:latin typeface="Calibri"/>
                <a:cs typeface="Calibri"/>
              </a:rPr>
              <a:t>nı</a:t>
            </a:r>
            <a:r>
              <a:rPr lang="tr-TR" sz="1400" spc="-5" dirty="0" smtClean="0">
                <a:latin typeface="Calibri"/>
                <a:cs typeface="Calibri"/>
              </a:rPr>
              <a:t> kapsamaktadır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259"/>
            <a:ext cx="4041140" cy="293116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22694"/>
            <a:ext cx="4750048" cy="3319764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4168139" y="457200"/>
            <a:ext cx="398970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tr-TR" sz="3200" kern="0" spc="-25" smtClean="0"/>
              <a:t>ÖRNEK PROJE İÇERİĞİ </a:t>
            </a:r>
            <a:r>
              <a:rPr lang="tr-TR" kern="0" spc="-25" smtClean="0"/>
              <a:t/>
            </a:r>
            <a:br>
              <a:rPr lang="tr-TR" kern="0" spc="-25" smtClean="0"/>
            </a:br>
            <a:endParaRPr lang="tr-TR" kern="0" dirty="0"/>
          </a:p>
        </p:txBody>
      </p:sp>
      <p:sp>
        <p:nvSpPr>
          <p:cNvPr id="10" name="Dikdörtgen 9"/>
          <p:cNvSpPr/>
          <p:nvPr/>
        </p:nvSpPr>
        <p:spPr>
          <a:xfrm>
            <a:off x="7086600" y="1447800"/>
            <a:ext cx="4114800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7696200" y="1813415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«OKULLARDA HİJYEN EĞİTİMİ» </a:t>
            </a:r>
          </a:p>
          <a:p>
            <a:pPr algn="ctr"/>
            <a:r>
              <a:rPr lang="tr-TR" dirty="0" smtClean="0"/>
              <a:t>SEMİNER KATILIM BELGESİ </a:t>
            </a:r>
          </a:p>
          <a:p>
            <a:pPr algn="ctr"/>
            <a:r>
              <a:rPr lang="tr-TR" dirty="0" smtClean="0"/>
              <a:t>İLE PROJEYE BAŞVURU YAPILACAKTIR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7101" y="2068829"/>
            <a:ext cx="3266440" cy="202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Projede </a:t>
            </a:r>
            <a:r>
              <a:rPr sz="1400" b="1" dirty="0">
                <a:latin typeface="Calibri"/>
                <a:cs typeface="Calibri"/>
              </a:rPr>
              <a:t>bizi </a:t>
            </a:r>
            <a:r>
              <a:rPr sz="1400" b="1" spc="-10" dirty="0">
                <a:latin typeface="Calibri"/>
                <a:cs typeface="Calibri"/>
              </a:rPr>
              <a:t>destekleyen ve </a:t>
            </a:r>
            <a:r>
              <a:rPr sz="1400" b="1" spc="-5" dirty="0">
                <a:latin typeface="Calibri"/>
                <a:cs typeface="Calibri"/>
              </a:rPr>
              <a:t>kaynak </a:t>
            </a:r>
            <a:r>
              <a:rPr sz="1400" b="1" spc="-10" dirty="0">
                <a:latin typeface="Calibri"/>
                <a:cs typeface="Calibri"/>
              </a:rPr>
              <a:t>sağlayan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kişi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ve</a:t>
            </a:r>
            <a:r>
              <a:rPr sz="1400" b="1" spc="-5" dirty="0">
                <a:latin typeface="Calibri"/>
                <a:cs typeface="Calibri"/>
              </a:rPr>
              <a:t> kurumlar:</a:t>
            </a:r>
            <a:endParaRPr sz="1400" dirty="0">
              <a:latin typeface="Calibri"/>
              <a:cs typeface="Calibri"/>
            </a:endParaRPr>
          </a:p>
          <a:p>
            <a:pPr marL="1087120" marR="1075690" algn="ctr">
              <a:lnSpc>
                <a:spcPct val="147600"/>
              </a:lnSpc>
            </a:pPr>
            <a:r>
              <a:rPr sz="1400" spc="-5" dirty="0">
                <a:latin typeface="Calibri"/>
                <a:cs typeface="Calibri"/>
              </a:rPr>
              <a:t>Öğrenci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Velileri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Aile Hekimliği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İlçe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Belediyesi</a:t>
            </a:r>
            <a:endParaRPr sz="14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805"/>
              </a:spcBef>
            </a:pPr>
            <a:r>
              <a:rPr sz="1400" spc="-5" dirty="0">
                <a:latin typeface="Calibri"/>
                <a:cs typeface="Calibri"/>
              </a:rPr>
              <a:t>Sivil </a:t>
            </a:r>
            <a:r>
              <a:rPr sz="1400" spc="-25" dirty="0">
                <a:latin typeface="Calibri"/>
                <a:cs typeface="Calibri"/>
              </a:rPr>
              <a:t>Toplum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Kuruluşu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Gezici </a:t>
            </a:r>
            <a:r>
              <a:rPr sz="1400" dirty="0" err="1">
                <a:latin typeface="Calibri"/>
                <a:cs typeface="Calibri"/>
              </a:rPr>
              <a:t>Sağlık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tr-TR" sz="1400" spc="-25" dirty="0" smtClean="0">
                <a:latin typeface="Calibri"/>
                <a:cs typeface="Calibri"/>
              </a:rPr>
              <a:t>Tırı</a:t>
            </a:r>
            <a:endParaRPr sz="1400" dirty="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800"/>
              </a:spcBef>
            </a:pPr>
            <a:r>
              <a:rPr sz="1400" spc="-5" dirty="0">
                <a:latin typeface="Calibri"/>
                <a:cs typeface="Calibri"/>
              </a:rPr>
              <a:t>Sponsorlar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9130" y="765809"/>
            <a:ext cx="34690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S</a:t>
            </a:r>
            <a:r>
              <a:rPr spc="-5" dirty="0"/>
              <a:t>O</a:t>
            </a:r>
            <a:r>
              <a:rPr spc="-30" dirty="0"/>
              <a:t>S</a:t>
            </a:r>
            <a:r>
              <a:rPr spc="-160" dirty="0"/>
              <a:t>Y</a:t>
            </a:r>
            <a:r>
              <a:rPr spc="5" dirty="0"/>
              <a:t>A</a:t>
            </a:r>
            <a:r>
              <a:rPr dirty="0"/>
              <a:t>L</a:t>
            </a:r>
            <a:r>
              <a:rPr spc="-50" dirty="0"/>
              <a:t> </a:t>
            </a:r>
            <a:r>
              <a:rPr spc="-120" dirty="0"/>
              <a:t>P</a:t>
            </a:r>
            <a:r>
              <a:rPr spc="-135" dirty="0"/>
              <a:t>A</a:t>
            </a:r>
            <a:r>
              <a:rPr dirty="0"/>
              <a:t>Y</a:t>
            </a:r>
            <a:r>
              <a:rPr spc="-30" dirty="0"/>
              <a:t>D</a:t>
            </a:r>
            <a:r>
              <a:rPr spc="5" dirty="0"/>
              <a:t>A</a:t>
            </a:r>
            <a:r>
              <a:rPr spc="-15" dirty="0"/>
              <a:t>Ş</a:t>
            </a:r>
            <a:r>
              <a:rPr dirty="0"/>
              <a:t>L</a:t>
            </a:r>
            <a:r>
              <a:rPr spc="-15" dirty="0"/>
              <a:t>A</a:t>
            </a:r>
            <a:r>
              <a:rPr spc="5" dirty="0"/>
              <a:t>R</a:t>
            </a:r>
            <a:r>
              <a:rPr spc="-15" dirty="0"/>
              <a:t>/</a:t>
            </a:r>
            <a:r>
              <a:rPr dirty="0"/>
              <a:t>KA</a:t>
            </a:r>
            <a:r>
              <a:rPr spc="-10" dirty="0"/>
              <a:t>M</a:t>
            </a:r>
            <a:r>
              <a:rPr spc="-120" dirty="0"/>
              <a:t>P</a:t>
            </a:r>
            <a:r>
              <a:rPr spc="-15" dirty="0"/>
              <a:t>A</a:t>
            </a:r>
            <a:r>
              <a:rPr spc="-5" dirty="0"/>
              <a:t>N</a:t>
            </a:r>
            <a:r>
              <a:rPr spc="-160" dirty="0"/>
              <a:t>Y</a:t>
            </a:r>
            <a:r>
              <a:rPr dirty="0"/>
              <a:t>A</a:t>
            </a:r>
          </a:p>
          <a:p>
            <a:pPr algn="ctr">
              <a:lnSpc>
                <a:spcPct val="100000"/>
              </a:lnSpc>
            </a:pPr>
            <a:r>
              <a:rPr dirty="0"/>
              <a:t>K</a:t>
            </a:r>
            <a:r>
              <a:rPr spc="5" dirty="0"/>
              <a:t>A</a:t>
            </a:r>
            <a:r>
              <a:rPr spc="-5" dirty="0"/>
              <a:t>PS</a:t>
            </a:r>
            <a:r>
              <a:rPr spc="5" dirty="0"/>
              <a:t>AM</a:t>
            </a:r>
            <a:r>
              <a:rPr dirty="0"/>
              <a:t>IN</a:t>
            </a:r>
            <a:r>
              <a:rPr spc="-35" dirty="0"/>
              <a:t>D</a:t>
            </a:r>
            <a:r>
              <a:rPr dirty="0"/>
              <a:t>A</a:t>
            </a:r>
            <a:r>
              <a:rPr spc="-80" dirty="0"/>
              <a:t> </a:t>
            </a:r>
            <a:r>
              <a:rPr spc="-155" dirty="0"/>
              <a:t>Y</a:t>
            </a:r>
            <a:r>
              <a:rPr spc="10" dirty="0"/>
              <a:t>A</a:t>
            </a:r>
            <a:r>
              <a:rPr spc="-5" dirty="0"/>
              <a:t>P</a:t>
            </a:r>
            <a:r>
              <a:rPr spc="5" dirty="0"/>
              <a:t>I</a:t>
            </a:r>
            <a:r>
              <a:rPr dirty="0"/>
              <a:t>L</a:t>
            </a:r>
            <a:r>
              <a:rPr spc="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dirty="0"/>
              <a:t>İŞ</a:t>
            </a:r>
            <a:r>
              <a:rPr spc="10" dirty="0"/>
              <a:t> </a:t>
            </a:r>
            <a:r>
              <a:rPr spc="-10" dirty="0"/>
              <a:t>B</a:t>
            </a:r>
            <a:r>
              <a:rPr dirty="0"/>
              <a:t>İ</a:t>
            </a:r>
            <a:r>
              <a:rPr spc="5" dirty="0"/>
              <a:t>R</a:t>
            </a:r>
            <a:r>
              <a:rPr dirty="0"/>
              <a:t>LİKLE</a:t>
            </a:r>
            <a:r>
              <a:rPr spc="5" dirty="0"/>
              <a:t>R</a:t>
            </a:r>
            <a:r>
              <a:rPr dirty="0"/>
              <a:t>İ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40101" y="4852923"/>
            <a:ext cx="6290945" cy="98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21590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Projemiz </a:t>
            </a:r>
            <a:r>
              <a:rPr sz="1400" dirty="0">
                <a:latin typeface="Calibri"/>
                <a:cs typeface="Calibri"/>
              </a:rPr>
              <a:t>boyunca sağlıklı beslenme </a:t>
            </a:r>
            <a:r>
              <a:rPr sz="1400" spc="-5" dirty="0">
                <a:latin typeface="Calibri"/>
                <a:cs typeface="Calibri"/>
              </a:rPr>
              <a:t>konusunda diyetisyenlik ve </a:t>
            </a:r>
            <a:r>
              <a:rPr sz="1400" dirty="0">
                <a:latin typeface="Calibri"/>
                <a:cs typeface="Calibri"/>
              </a:rPr>
              <a:t>aile hekimliği gibi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sağlık</a:t>
            </a:r>
            <a:r>
              <a:rPr sz="1400" dirty="0">
                <a:latin typeface="Calibri"/>
                <a:cs typeface="Calibri"/>
              </a:rPr>
              <a:t> alanının </a:t>
            </a:r>
            <a:r>
              <a:rPr sz="1400" spc="-5" dirty="0">
                <a:latin typeface="Calibri"/>
                <a:cs typeface="Calibri"/>
              </a:rPr>
              <a:t>çeşitli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dallarındaki uzmanlar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bizlere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yol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gösterdi.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800"/>
              </a:spcBef>
            </a:pPr>
            <a:r>
              <a:rPr sz="1400" spc="-5" dirty="0">
                <a:latin typeface="Calibri"/>
                <a:cs typeface="Calibri"/>
              </a:rPr>
              <a:t>Aynı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zamanda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teknolojik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içerikler </a:t>
            </a:r>
            <a:r>
              <a:rPr sz="1400" dirty="0">
                <a:latin typeface="Calibri"/>
                <a:cs typeface="Calibri"/>
              </a:rPr>
              <a:t>hazırlamak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için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bilişim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teknolojileri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öğretmenlerinden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destek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alarak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içeriklerimizi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zenginleştirdik.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2340" y="0"/>
            <a:ext cx="3699659" cy="352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2140" y="624204"/>
            <a:ext cx="3360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Z</a:t>
            </a:r>
            <a:r>
              <a:rPr spc="5" dirty="0"/>
              <a:t>AMA</a:t>
            </a:r>
            <a:r>
              <a:rPr spc="-5" dirty="0"/>
              <a:t>N</a:t>
            </a:r>
            <a:r>
              <a:rPr dirty="0"/>
              <a:t>L</a:t>
            </a:r>
            <a:r>
              <a:rPr spc="5" dirty="0"/>
              <a:t>AM</a:t>
            </a:r>
            <a:r>
              <a:rPr spc="-5" dirty="0"/>
              <a:t>A</a:t>
            </a:r>
            <a:r>
              <a:rPr spc="5" dirty="0"/>
              <a:t>-</a:t>
            </a:r>
            <a:r>
              <a:rPr dirty="0"/>
              <a:t>K</a:t>
            </a:r>
            <a:r>
              <a:rPr spc="-20" dirty="0"/>
              <a:t>A</a:t>
            </a:r>
            <a:r>
              <a:rPr spc="-15" dirty="0"/>
              <a:t>M</a:t>
            </a:r>
            <a:r>
              <a:rPr spc="-120" dirty="0"/>
              <a:t>P</a:t>
            </a:r>
            <a:r>
              <a:rPr spc="-15" dirty="0"/>
              <a:t>A</a:t>
            </a:r>
            <a:r>
              <a:rPr spc="-5" dirty="0"/>
              <a:t>N</a:t>
            </a:r>
            <a:r>
              <a:rPr spc="-160" dirty="0"/>
              <a:t>Y</a:t>
            </a:r>
            <a:r>
              <a:rPr dirty="0"/>
              <a:t>A</a:t>
            </a:r>
            <a:r>
              <a:rPr spc="-60" dirty="0"/>
              <a:t> </a:t>
            </a:r>
            <a:r>
              <a:rPr spc="-135" dirty="0"/>
              <a:t>T</a:t>
            </a:r>
            <a:r>
              <a:rPr spc="5" dirty="0"/>
              <a:t>A</a:t>
            </a:r>
            <a:r>
              <a:rPr dirty="0"/>
              <a:t>K</a:t>
            </a:r>
            <a:r>
              <a:rPr spc="-10" dirty="0"/>
              <a:t>V</a:t>
            </a:r>
            <a:r>
              <a:rPr dirty="0"/>
              <a:t>İMİ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3091" y="1391284"/>
            <a:ext cx="7433945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Kampanya,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5</a:t>
            </a:r>
            <a:r>
              <a:rPr sz="1400" b="1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Kasım</a:t>
            </a:r>
            <a:r>
              <a:rPr sz="14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2018</a:t>
            </a:r>
            <a:r>
              <a:rPr sz="1400" b="1" spc="5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tarihinde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başlamış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3</a:t>
            </a:r>
            <a:r>
              <a:rPr sz="1400" b="1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Haziran</a:t>
            </a:r>
            <a:r>
              <a:rPr sz="1400" b="1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2019</a:t>
            </a:r>
            <a:r>
              <a:rPr sz="1400" b="1" spc="3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tarihinde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sona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ermiştir.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sz="1400" dirty="0">
                <a:latin typeface="Calibri"/>
                <a:cs typeface="Calibri"/>
              </a:rPr>
              <a:t>İlk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uygulama yılımızda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projeyi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planlarken projenin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velilere</a:t>
            </a:r>
            <a:r>
              <a:rPr sz="1400" spc="3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tanıtımı,</a:t>
            </a:r>
            <a:r>
              <a:rPr sz="1400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sınıf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içi</a:t>
            </a:r>
            <a:r>
              <a:rPr sz="14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etkinlikler,</a:t>
            </a:r>
            <a:r>
              <a:rPr sz="1400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proje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videosunun</a:t>
            </a:r>
            <a:endParaRPr sz="1400" dirty="0">
              <a:latin typeface="Calibri"/>
              <a:cs typeface="Calibri"/>
            </a:endParaRPr>
          </a:p>
          <a:p>
            <a:pPr marL="449580" marR="443865" algn="ctr">
              <a:lnSpc>
                <a:spcPts val="1920"/>
              </a:lnSpc>
              <a:spcBef>
                <a:spcPts val="80"/>
              </a:spcBef>
            </a:pPr>
            <a:r>
              <a:rPr sz="1400" spc="-5" dirty="0">
                <a:latin typeface="Calibri"/>
                <a:cs typeface="Calibri"/>
              </a:rPr>
              <a:t>yayımlanması,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afiş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ve</a:t>
            </a:r>
            <a:r>
              <a:rPr sz="1400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el</a:t>
            </a:r>
            <a:r>
              <a:rPr sz="1400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ilanlarının</a:t>
            </a:r>
            <a:r>
              <a:rPr sz="14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hazırlanıp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dağıtılması,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yemek yarışması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yemek kitabının </a:t>
            </a:r>
            <a:r>
              <a:rPr sz="1400" spc="-3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hazırlanması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sahne</a:t>
            </a:r>
            <a:r>
              <a:rPr sz="14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gösterinin</a:t>
            </a:r>
            <a:r>
              <a:rPr sz="1400" spc="3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sunulması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şeklinde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planlama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izlenmiştir.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64770"/>
              </p:ext>
            </p:extLst>
          </p:nvPr>
        </p:nvGraphicFramePr>
        <p:xfrm>
          <a:off x="1600200" y="2743200"/>
          <a:ext cx="9028936" cy="3482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0332"/>
                <a:gridCol w="1077757"/>
                <a:gridCol w="1360678"/>
                <a:gridCol w="1228322"/>
                <a:gridCol w="1051847"/>
              </a:tblGrid>
              <a:tr h="5203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728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80" dirty="0">
                          <a:latin typeface="Calibri"/>
                          <a:cs typeface="Calibri"/>
                        </a:rPr>
                        <a:t>PLANLANAN</a:t>
                      </a:r>
                      <a:r>
                        <a:rPr sz="1200" b="1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İŞLER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9DF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89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95" dirty="0">
                          <a:latin typeface="Calibri"/>
                          <a:cs typeface="Calibri"/>
                        </a:rPr>
                        <a:t>KASIM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9DFE1"/>
                    </a:solidFill>
                  </a:tcPr>
                </a:tc>
                <a:tc>
                  <a:txBody>
                    <a:bodyPr/>
                    <a:lstStyle/>
                    <a:p>
                      <a:pPr marL="464184" marR="350520" indent="-10922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b="1" spc="9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200" b="1" spc="9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K  </a:t>
                      </a:r>
                      <a:r>
                        <a:rPr sz="1200" b="1" spc="10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1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9DFE1"/>
                    </a:solidFill>
                  </a:tcPr>
                </a:tc>
                <a:tc>
                  <a:txBody>
                    <a:bodyPr/>
                    <a:lstStyle/>
                    <a:p>
                      <a:pPr marL="372110" marR="312420" indent="-4572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b="1" spc="90" dirty="0">
                          <a:latin typeface="Calibri"/>
                          <a:cs typeface="Calibri"/>
                        </a:rPr>
                        <a:t>Ş</a:t>
                      </a:r>
                      <a:r>
                        <a:rPr sz="1200" b="1" spc="9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spc="8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AT  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9DFE1"/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88900" indent="101600">
                        <a:lnSpc>
                          <a:spcPct val="120900"/>
                        </a:lnSpc>
                        <a:spcBef>
                          <a:spcPts val="95"/>
                        </a:spcBef>
                      </a:pPr>
                      <a:r>
                        <a:rPr sz="1200" b="1" spc="70" dirty="0">
                          <a:latin typeface="Calibri"/>
                          <a:cs typeface="Calibri"/>
                        </a:rPr>
                        <a:t>NİSAN 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105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200" b="1" spc="95" dirty="0">
                          <a:latin typeface="Calibri"/>
                          <a:cs typeface="Calibri"/>
                        </a:rPr>
                        <a:t>İ</a:t>
                      </a:r>
                      <a:r>
                        <a:rPr sz="1200" b="1" spc="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9DFE1"/>
                    </a:solidFill>
                  </a:tcPr>
                </a:tc>
              </a:tr>
              <a:tr h="3245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-25" dirty="0">
                          <a:latin typeface="Calibri"/>
                          <a:cs typeface="Calibri"/>
                        </a:rPr>
                        <a:t>Projenin</a:t>
                      </a:r>
                      <a:r>
                        <a:rPr sz="15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tanıtılması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0148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spc="-114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500" spc="-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500" spc="-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ö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üş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ri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</a:tr>
              <a:tr h="3016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5" dirty="0"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5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içi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etkinlikler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511809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4527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37147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5264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Proje</a:t>
                      </a:r>
                      <a:r>
                        <a:rPr sz="15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videosunun</a:t>
                      </a:r>
                      <a:r>
                        <a:rPr sz="15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hazırlanıp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ts val="1785"/>
                        </a:lnSpc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yayımlanması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R="511809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R="4527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R="37147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</a:tr>
              <a:tr h="3016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Afiş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ilanlarının</a:t>
                      </a:r>
                      <a:r>
                        <a:rPr sz="15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hazırlanması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511809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0148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Afiş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ilanlarının</a:t>
                      </a:r>
                      <a:r>
                        <a:rPr sz="15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dağıtılması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R="45275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</a:tr>
              <a:tr h="3015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spc="-13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500" spc="-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500" spc="-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ış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ı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45275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015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500" spc="-55" dirty="0">
                          <a:latin typeface="Calibri"/>
                          <a:cs typeface="Calibri"/>
                        </a:rPr>
                        <a:t>Yemek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kitabının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hazırlanması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R="45275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R="3714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</a:tr>
              <a:tr h="3015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Sahne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gösterisinin</a:t>
                      </a:r>
                      <a:r>
                        <a:rPr sz="15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sunulması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3714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640"/>
            <a:ext cx="4041140" cy="2931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4175" y="647700"/>
            <a:ext cx="2503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FAALİYETLER/ETKİNLİKLER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8727" y="1623567"/>
            <a:ext cx="4773295" cy="137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29209" indent="93980">
              <a:lnSpc>
                <a:spcPct val="1145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Proje </a:t>
            </a:r>
            <a:r>
              <a:rPr sz="1400" spc="-5" dirty="0">
                <a:latin typeface="Calibri"/>
                <a:cs typeface="Calibri"/>
              </a:rPr>
              <a:t>uygulanmaya </a:t>
            </a:r>
            <a:r>
              <a:rPr sz="1400" dirty="0">
                <a:latin typeface="Calibri"/>
                <a:cs typeface="Calibri"/>
              </a:rPr>
              <a:t>başlamadan önce </a:t>
            </a:r>
            <a:r>
              <a:rPr sz="1400" spc="-5" dirty="0">
                <a:latin typeface="Calibri"/>
                <a:cs typeface="Calibri"/>
              </a:rPr>
              <a:t>öğrencilerimin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beslenme 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eğilimlerini</a:t>
            </a:r>
            <a:r>
              <a:rPr sz="1400" spc="3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öğrenmek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için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ailelerine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yönelik </a:t>
            </a:r>
            <a:r>
              <a:rPr sz="1400" dirty="0">
                <a:latin typeface="Calibri"/>
                <a:cs typeface="Calibri"/>
              </a:rPr>
              <a:t>bir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anket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düzenlendi.</a:t>
            </a:r>
            <a:endParaRPr sz="1400" dirty="0">
              <a:latin typeface="Calibri"/>
              <a:cs typeface="Calibri"/>
            </a:endParaRPr>
          </a:p>
          <a:p>
            <a:pPr marL="299720" marR="5080" indent="-287655">
              <a:lnSpc>
                <a:spcPct val="114300"/>
              </a:lnSpc>
              <a:spcBef>
                <a:spcPts val="980"/>
              </a:spcBef>
            </a:pPr>
            <a:r>
              <a:rPr sz="1400" spc="-10" dirty="0">
                <a:latin typeface="Calibri"/>
                <a:cs typeface="Calibri"/>
              </a:rPr>
              <a:t>Velilerime;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geleneksel</a:t>
            </a:r>
            <a:r>
              <a:rPr sz="1400" b="1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beslenme</a:t>
            </a:r>
            <a:r>
              <a:rPr sz="14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dengeli</a:t>
            </a:r>
            <a:r>
              <a:rPr sz="14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beslenme</a:t>
            </a:r>
            <a:r>
              <a:rPr sz="14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konularında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okulumuza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gelen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diyetisyen</a:t>
            </a:r>
            <a:r>
              <a:rPr sz="14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tarafından</a:t>
            </a:r>
            <a:r>
              <a:rPr sz="1400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seminer</a:t>
            </a:r>
            <a:r>
              <a:rPr sz="14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verildi.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2820" y="3154165"/>
            <a:ext cx="3812333" cy="363765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010400" y="1143000"/>
            <a:ext cx="4635331" cy="5291506"/>
            <a:chOff x="6782054" y="1521777"/>
            <a:chExt cx="3430904" cy="44418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7065" y="1657792"/>
              <a:ext cx="3330546" cy="424046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782054" y="1521777"/>
              <a:ext cx="3430904" cy="4441825"/>
            </a:xfrm>
            <a:custGeom>
              <a:avLst/>
              <a:gdLst/>
              <a:ahLst/>
              <a:cxnLst/>
              <a:rect l="l" t="t" r="r" b="b"/>
              <a:pathLst>
                <a:path w="3430904" h="4441825">
                  <a:moveTo>
                    <a:pt x="0" y="4441825"/>
                  </a:moveTo>
                  <a:lnTo>
                    <a:pt x="3430904" y="4441825"/>
                  </a:lnTo>
                  <a:lnTo>
                    <a:pt x="3430904" y="0"/>
                  </a:lnTo>
                  <a:lnTo>
                    <a:pt x="0" y="0"/>
                  </a:lnTo>
                  <a:lnTo>
                    <a:pt x="0" y="44418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3659" y="696340"/>
            <a:ext cx="2503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FAALİYETLER/ETKİNLİKLER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828800"/>
            <a:ext cx="5085715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ctr">
              <a:lnSpc>
                <a:spcPts val="1600"/>
              </a:lnSpc>
              <a:spcBef>
                <a:spcPts val="100"/>
              </a:spcBef>
            </a:pP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Gezici</a:t>
            </a:r>
            <a:r>
              <a:rPr sz="14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bir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sağlık</a:t>
            </a:r>
            <a:r>
              <a:rPr sz="14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aracıyla iletişime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geçilerek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okuldaki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tüm</a:t>
            </a:r>
            <a:r>
              <a:rPr sz="14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öğrencilerin</a:t>
            </a:r>
            <a:endParaRPr sz="14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R="6350" algn="ctr">
              <a:lnSpc>
                <a:spcPts val="1600"/>
              </a:lnSpc>
            </a:pP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genel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sağlık</a:t>
            </a:r>
            <a:r>
              <a:rPr sz="1400" b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taramasından</a:t>
            </a:r>
            <a:r>
              <a:rPr sz="14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geçmesi </a:t>
            </a:r>
            <a:r>
              <a:rPr sz="1400" dirty="0">
                <a:latin typeface="Calibri"/>
                <a:cs typeface="Calibri"/>
              </a:rPr>
              <a:t>sağlandı.</a:t>
            </a:r>
          </a:p>
          <a:p>
            <a:pPr marL="12065" marR="5080" algn="ctr">
              <a:lnSpc>
                <a:spcPts val="1520"/>
              </a:lnSpc>
              <a:spcBef>
                <a:spcPts val="1005"/>
              </a:spcBef>
            </a:pPr>
            <a:r>
              <a:rPr sz="1400" dirty="0">
                <a:latin typeface="Calibri"/>
                <a:cs typeface="Calibri"/>
              </a:rPr>
              <a:t>Çocuk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Kitle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İndeksi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Hesaplama </a:t>
            </a:r>
            <a:r>
              <a:rPr sz="1400" spc="-10" dirty="0">
                <a:latin typeface="Calibri"/>
                <a:cs typeface="Calibri"/>
              </a:rPr>
              <a:t>Kriterine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göre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öğrencilerimizin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doğum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tarihleri,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cinsiyetleri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girildikten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sonra </a:t>
            </a:r>
            <a:r>
              <a:rPr sz="1400" dirty="0">
                <a:latin typeface="Calibri"/>
                <a:cs typeface="Calibri"/>
              </a:rPr>
              <a:t>vücut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kitle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indeksi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hesaplandı.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1864" y="3372605"/>
            <a:ext cx="3581185" cy="3410068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005234"/>
              </p:ext>
            </p:extLst>
          </p:nvPr>
        </p:nvGraphicFramePr>
        <p:xfrm>
          <a:off x="6248400" y="1676399"/>
          <a:ext cx="5334000" cy="4495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211"/>
                <a:gridCol w="708562"/>
                <a:gridCol w="595819"/>
                <a:gridCol w="1071429"/>
                <a:gridCol w="1726979"/>
              </a:tblGrid>
              <a:tr h="32756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669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Birinci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Dönem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53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Boy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(cm)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Kilo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(kg)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Beden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Kitle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İndeksi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Durumu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27567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Mune…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24,3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14,42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Zayıf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27568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Baran…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35,5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21,3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Şişman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(Obez)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2742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Bakican…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21,9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13,86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Zayıf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27568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Ömer…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134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35,7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20,05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Şişman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(Obez)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27568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Ravza…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33,8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19,22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Fazla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kilolu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27568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Eymen…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40,2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20,41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Şişman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(Obez)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27567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Şevval…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22,9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13,20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Zayıf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2742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Toprak…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22,1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14,31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Zayıf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27567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Burak…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34,9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19,2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Fazla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kilolu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27568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M.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Emin…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20,4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13,88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Zayıf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2753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Irmak…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62,4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28,76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Şişman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(Obez)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91600" y="602437"/>
            <a:ext cx="2306320" cy="3065780"/>
            <a:chOff x="9127490" y="1896110"/>
            <a:chExt cx="2306320" cy="3065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6540" y="1915160"/>
              <a:ext cx="2268220" cy="30276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37015" y="1905635"/>
              <a:ext cx="2287270" cy="3046730"/>
            </a:xfrm>
            <a:custGeom>
              <a:avLst/>
              <a:gdLst/>
              <a:ahLst/>
              <a:cxnLst/>
              <a:rect l="l" t="t" r="r" b="b"/>
              <a:pathLst>
                <a:path w="2287270" h="3046729">
                  <a:moveTo>
                    <a:pt x="0" y="3046730"/>
                  </a:moveTo>
                  <a:lnTo>
                    <a:pt x="2287270" y="3046730"/>
                  </a:lnTo>
                  <a:lnTo>
                    <a:pt x="2287270" y="0"/>
                  </a:lnTo>
                  <a:lnTo>
                    <a:pt x="0" y="0"/>
                  </a:lnTo>
                  <a:lnTo>
                    <a:pt x="0" y="304673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94629" y="858293"/>
            <a:ext cx="2512059" cy="299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FAALİYETLER/ETKİNLİKLER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94522" y="1341648"/>
            <a:ext cx="4277995" cy="2110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271780" algn="ctr">
              <a:lnSpc>
                <a:spcPct val="1145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Önce beslenmenin </a:t>
            </a:r>
            <a:r>
              <a:rPr sz="1400" dirty="0">
                <a:latin typeface="Calibri"/>
                <a:cs typeface="Calibri"/>
              </a:rPr>
              <a:t>en önemli adımı </a:t>
            </a:r>
            <a:r>
              <a:rPr sz="1400" spc="-5" dirty="0">
                <a:latin typeface="Calibri"/>
                <a:cs typeface="Calibri"/>
              </a:rPr>
              <a:t>olan kahvaltıyla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başlandı.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Sınıfımızda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peynirin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faydalarını</a:t>
            </a:r>
            <a:r>
              <a:rPr sz="14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konuştuk.</a:t>
            </a:r>
            <a:endParaRPr sz="140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1220"/>
              </a:spcBef>
            </a:pPr>
            <a:r>
              <a:rPr sz="1400" spc="-5" dirty="0">
                <a:latin typeface="Calibri"/>
                <a:cs typeface="Calibri"/>
              </a:rPr>
              <a:t>Grup çalışmalarıyla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afişler</a:t>
            </a:r>
            <a:r>
              <a:rPr sz="14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hazırladık.</a:t>
            </a:r>
          </a:p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sz="1400" spc="-5" dirty="0">
                <a:latin typeface="Calibri"/>
                <a:cs typeface="Calibri"/>
              </a:rPr>
              <a:t>Süt</a:t>
            </a:r>
            <a:r>
              <a:rPr sz="1400" spc="-10" dirty="0">
                <a:latin typeface="Calibri"/>
                <a:cs typeface="Calibri"/>
              </a:rPr>
              <a:t> ve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maya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kullanarak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kendi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peynirimizi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yaptık.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400" spc="-5" dirty="0">
                <a:latin typeface="Calibri"/>
                <a:cs typeface="Calibri"/>
              </a:rPr>
              <a:t>Öğrencilerim </a:t>
            </a:r>
            <a:r>
              <a:rPr sz="1400" dirty="0">
                <a:latin typeface="Calibri"/>
                <a:cs typeface="Calibri"/>
              </a:rPr>
              <a:t>bunu ailelerine </a:t>
            </a:r>
            <a:r>
              <a:rPr sz="1400" spc="-10" dirty="0">
                <a:latin typeface="Calibri"/>
                <a:cs typeface="Calibri"/>
              </a:rPr>
              <a:t>anlatarak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evde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uyguladılar.</a:t>
            </a:r>
            <a:endParaRPr sz="1400" dirty="0">
              <a:latin typeface="Calibri"/>
              <a:cs typeface="Calibri"/>
            </a:endParaRPr>
          </a:p>
          <a:p>
            <a:pPr marL="325120" marR="308610" algn="ctr">
              <a:lnSpc>
                <a:spcPct val="113199"/>
              </a:lnSpc>
              <a:spcBef>
                <a:spcPts val="1019"/>
              </a:spcBef>
            </a:pPr>
            <a:r>
              <a:rPr sz="1400" dirty="0">
                <a:latin typeface="Calibri"/>
                <a:cs typeface="Calibri"/>
              </a:rPr>
              <a:t>Bu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örnek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uygulamalara </a:t>
            </a:r>
            <a:r>
              <a:rPr sz="1400" dirty="0">
                <a:latin typeface="Calibri"/>
                <a:cs typeface="Calibri"/>
              </a:rPr>
              <a:t>ait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fotoğrafları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panomuzda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sergileyerek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diğer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öğrencilere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örnek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olduk.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25412" y="581149"/>
            <a:ext cx="2245995" cy="2904490"/>
            <a:chOff x="926531" y="1899355"/>
            <a:chExt cx="2245995" cy="29044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353" y="1901952"/>
              <a:ext cx="2227676" cy="29000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32881" y="1905705"/>
              <a:ext cx="2233295" cy="2891790"/>
            </a:xfrm>
            <a:custGeom>
              <a:avLst/>
              <a:gdLst/>
              <a:ahLst/>
              <a:cxnLst/>
              <a:rect l="l" t="t" r="r" b="b"/>
              <a:pathLst>
                <a:path w="2233295" h="2891790">
                  <a:moveTo>
                    <a:pt x="9458" y="9454"/>
                  </a:moveTo>
                  <a:lnTo>
                    <a:pt x="70251" y="9359"/>
                  </a:lnTo>
                  <a:lnTo>
                    <a:pt x="128479" y="8887"/>
                  </a:lnTo>
                  <a:lnTo>
                    <a:pt x="184422" y="8169"/>
                  </a:lnTo>
                  <a:lnTo>
                    <a:pt x="238362" y="7338"/>
                  </a:lnTo>
                  <a:lnTo>
                    <a:pt x="290577" y="6526"/>
                  </a:lnTo>
                  <a:lnTo>
                    <a:pt x="341349" y="5864"/>
                  </a:lnTo>
                  <a:lnTo>
                    <a:pt x="390958" y="5487"/>
                  </a:lnTo>
                  <a:lnTo>
                    <a:pt x="439685" y="5524"/>
                  </a:lnTo>
                  <a:lnTo>
                    <a:pt x="487809" y="6110"/>
                  </a:lnTo>
                  <a:lnTo>
                    <a:pt x="535611" y="7376"/>
                  </a:lnTo>
                  <a:lnTo>
                    <a:pt x="583371" y="9454"/>
                  </a:lnTo>
                  <a:lnTo>
                    <a:pt x="634816" y="11426"/>
                  </a:lnTo>
                  <a:lnTo>
                    <a:pt x="684419" y="12014"/>
                  </a:lnTo>
                  <a:lnTo>
                    <a:pt x="732813" y="11574"/>
                  </a:lnTo>
                  <a:lnTo>
                    <a:pt x="780633" y="10460"/>
                  </a:lnTo>
                  <a:lnTo>
                    <a:pt x="828512" y="9025"/>
                  </a:lnTo>
                  <a:lnTo>
                    <a:pt x="877085" y="7625"/>
                  </a:lnTo>
                  <a:lnTo>
                    <a:pt x="926985" y="6614"/>
                  </a:lnTo>
                  <a:lnTo>
                    <a:pt x="978847" y="6345"/>
                  </a:lnTo>
                  <a:lnTo>
                    <a:pt x="1033304" y="7174"/>
                  </a:lnTo>
                  <a:lnTo>
                    <a:pt x="1090990" y="9454"/>
                  </a:lnTo>
                  <a:lnTo>
                    <a:pt x="1147350" y="12043"/>
                  </a:lnTo>
                  <a:lnTo>
                    <a:pt x="1198518" y="13660"/>
                  </a:lnTo>
                  <a:lnTo>
                    <a:pt x="1246158" y="14455"/>
                  </a:lnTo>
                  <a:lnTo>
                    <a:pt x="1291934" y="14575"/>
                  </a:lnTo>
                  <a:lnTo>
                    <a:pt x="1337513" y="14169"/>
                  </a:lnTo>
                  <a:lnTo>
                    <a:pt x="1384558" y="13386"/>
                  </a:lnTo>
                  <a:lnTo>
                    <a:pt x="1434735" y="12374"/>
                  </a:lnTo>
                  <a:lnTo>
                    <a:pt x="1489709" y="11283"/>
                  </a:lnTo>
                  <a:lnTo>
                    <a:pt x="1551144" y="10260"/>
                  </a:lnTo>
                  <a:lnTo>
                    <a:pt x="1620707" y="9454"/>
                  </a:lnTo>
                  <a:lnTo>
                    <a:pt x="1680313" y="8615"/>
                  </a:lnTo>
                  <a:lnTo>
                    <a:pt x="1735879" y="7302"/>
                  </a:lnTo>
                  <a:lnTo>
                    <a:pt x="1788075" y="5703"/>
                  </a:lnTo>
                  <a:lnTo>
                    <a:pt x="1837571" y="4007"/>
                  </a:lnTo>
                  <a:lnTo>
                    <a:pt x="1885037" y="2401"/>
                  </a:lnTo>
                  <a:lnTo>
                    <a:pt x="1931142" y="1072"/>
                  </a:lnTo>
                  <a:lnTo>
                    <a:pt x="1976557" y="209"/>
                  </a:lnTo>
                  <a:lnTo>
                    <a:pt x="2021951" y="0"/>
                  </a:lnTo>
                  <a:lnTo>
                    <a:pt x="2067995" y="631"/>
                  </a:lnTo>
                  <a:lnTo>
                    <a:pt x="2115357" y="2293"/>
                  </a:lnTo>
                  <a:lnTo>
                    <a:pt x="2164708" y="5171"/>
                  </a:lnTo>
                  <a:lnTo>
                    <a:pt x="2216718" y="9454"/>
                  </a:lnTo>
                  <a:lnTo>
                    <a:pt x="2217522" y="78685"/>
                  </a:lnTo>
                  <a:lnTo>
                    <a:pt x="2218707" y="140448"/>
                  </a:lnTo>
                  <a:lnTo>
                    <a:pt x="2220091" y="195929"/>
                  </a:lnTo>
                  <a:lnTo>
                    <a:pt x="2221495" y="246312"/>
                  </a:lnTo>
                  <a:lnTo>
                    <a:pt x="2222738" y="292782"/>
                  </a:lnTo>
                  <a:lnTo>
                    <a:pt x="2223639" y="336525"/>
                  </a:lnTo>
                  <a:lnTo>
                    <a:pt x="2224019" y="378726"/>
                  </a:lnTo>
                  <a:lnTo>
                    <a:pt x="2223698" y="420570"/>
                  </a:lnTo>
                  <a:lnTo>
                    <a:pt x="2222494" y="463241"/>
                  </a:lnTo>
                  <a:lnTo>
                    <a:pt x="2220227" y="507926"/>
                  </a:lnTo>
                  <a:lnTo>
                    <a:pt x="2216718" y="555808"/>
                  </a:lnTo>
                  <a:lnTo>
                    <a:pt x="2213135" y="600866"/>
                  </a:lnTo>
                  <a:lnTo>
                    <a:pt x="2210094" y="645105"/>
                  </a:lnTo>
                  <a:lnTo>
                    <a:pt x="2207627" y="689188"/>
                  </a:lnTo>
                  <a:lnTo>
                    <a:pt x="2205768" y="733777"/>
                  </a:lnTo>
                  <a:lnTo>
                    <a:pt x="2204548" y="779536"/>
                  </a:lnTo>
                  <a:lnTo>
                    <a:pt x="2204002" y="827128"/>
                  </a:lnTo>
                  <a:lnTo>
                    <a:pt x="2204162" y="877214"/>
                  </a:lnTo>
                  <a:lnTo>
                    <a:pt x="2205062" y="930458"/>
                  </a:lnTo>
                  <a:lnTo>
                    <a:pt x="2206734" y="987523"/>
                  </a:lnTo>
                  <a:lnTo>
                    <a:pt x="2209212" y="1049071"/>
                  </a:lnTo>
                  <a:lnTo>
                    <a:pt x="2212529" y="1115765"/>
                  </a:lnTo>
                  <a:lnTo>
                    <a:pt x="2216718" y="1188268"/>
                  </a:lnTo>
                  <a:lnTo>
                    <a:pt x="2221265" y="1271197"/>
                  </a:lnTo>
                  <a:lnTo>
                    <a:pt x="2223984" y="1340092"/>
                  </a:lnTo>
                  <a:lnTo>
                    <a:pt x="2225183" y="1397379"/>
                  </a:lnTo>
                  <a:lnTo>
                    <a:pt x="2225167" y="1445483"/>
                  </a:lnTo>
                  <a:lnTo>
                    <a:pt x="2224242" y="1486829"/>
                  </a:lnTo>
                  <a:lnTo>
                    <a:pt x="2222716" y="1523844"/>
                  </a:lnTo>
                  <a:lnTo>
                    <a:pt x="2220894" y="1558952"/>
                  </a:lnTo>
                  <a:lnTo>
                    <a:pt x="2219083" y="1594579"/>
                  </a:lnTo>
                  <a:lnTo>
                    <a:pt x="2217589" y="1633150"/>
                  </a:lnTo>
                  <a:lnTo>
                    <a:pt x="2216718" y="1677091"/>
                  </a:lnTo>
                  <a:lnTo>
                    <a:pt x="2216082" y="1720572"/>
                  </a:lnTo>
                  <a:lnTo>
                    <a:pt x="2215110" y="1764961"/>
                  </a:lnTo>
                  <a:lnTo>
                    <a:pt x="2213956" y="1810541"/>
                  </a:lnTo>
                  <a:lnTo>
                    <a:pt x="2212774" y="1857597"/>
                  </a:lnTo>
                  <a:lnTo>
                    <a:pt x="2211720" y="1906411"/>
                  </a:lnTo>
                  <a:lnTo>
                    <a:pt x="2210947" y="1957269"/>
                  </a:lnTo>
                  <a:lnTo>
                    <a:pt x="2210610" y="2010455"/>
                  </a:lnTo>
                  <a:lnTo>
                    <a:pt x="2210864" y="2066251"/>
                  </a:lnTo>
                  <a:lnTo>
                    <a:pt x="2211864" y="2124943"/>
                  </a:lnTo>
                  <a:lnTo>
                    <a:pt x="2213764" y="2186813"/>
                  </a:lnTo>
                  <a:lnTo>
                    <a:pt x="2216718" y="2252147"/>
                  </a:lnTo>
                  <a:lnTo>
                    <a:pt x="2219746" y="2308674"/>
                  </a:lnTo>
                  <a:lnTo>
                    <a:pt x="2222761" y="2364492"/>
                  </a:lnTo>
                  <a:lnTo>
                    <a:pt x="2225630" y="2419436"/>
                  </a:lnTo>
                  <a:lnTo>
                    <a:pt x="2228217" y="2473343"/>
                  </a:lnTo>
                  <a:lnTo>
                    <a:pt x="2230390" y="2526048"/>
                  </a:lnTo>
                  <a:lnTo>
                    <a:pt x="2232013" y="2577386"/>
                  </a:lnTo>
                  <a:lnTo>
                    <a:pt x="2232953" y="2627195"/>
                  </a:lnTo>
                  <a:lnTo>
                    <a:pt x="2233075" y="2675310"/>
                  </a:lnTo>
                  <a:lnTo>
                    <a:pt x="2232244" y="2721567"/>
                  </a:lnTo>
                  <a:lnTo>
                    <a:pt x="2230328" y="2765802"/>
                  </a:lnTo>
                  <a:lnTo>
                    <a:pt x="2227190" y="2807851"/>
                  </a:lnTo>
                  <a:lnTo>
                    <a:pt x="2222699" y="2847550"/>
                  </a:lnTo>
                  <a:lnTo>
                    <a:pt x="2152819" y="2884909"/>
                  </a:lnTo>
                  <a:lnTo>
                    <a:pt x="2093379" y="2885589"/>
                  </a:lnTo>
                  <a:lnTo>
                    <a:pt x="2037694" y="2886596"/>
                  </a:lnTo>
                  <a:lnTo>
                    <a:pt x="1985059" y="2887748"/>
                  </a:lnTo>
                  <a:lnTo>
                    <a:pt x="1934769" y="2888865"/>
                  </a:lnTo>
                  <a:lnTo>
                    <a:pt x="1886119" y="2889766"/>
                  </a:lnTo>
                  <a:lnTo>
                    <a:pt x="1838404" y="2890272"/>
                  </a:lnTo>
                  <a:lnTo>
                    <a:pt x="1790920" y="2890202"/>
                  </a:lnTo>
                  <a:lnTo>
                    <a:pt x="1742962" y="2889376"/>
                  </a:lnTo>
                  <a:lnTo>
                    <a:pt x="1693825" y="2887614"/>
                  </a:lnTo>
                  <a:lnTo>
                    <a:pt x="1642805" y="2884734"/>
                  </a:lnTo>
                  <a:lnTo>
                    <a:pt x="1585461" y="2881031"/>
                  </a:lnTo>
                  <a:lnTo>
                    <a:pt x="1528467" y="2877724"/>
                  </a:lnTo>
                  <a:lnTo>
                    <a:pt x="1472239" y="2874973"/>
                  </a:lnTo>
                  <a:lnTo>
                    <a:pt x="1417196" y="2872938"/>
                  </a:lnTo>
                  <a:lnTo>
                    <a:pt x="1363754" y="2871780"/>
                  </a:lnTo>
                  <a:lnTo>
                    <a:pt x="1312331" y="2871658"/>
                  </a:lnTo>
                  <a:lnTo>
                    <a:pt x="1263346" y="2872732"/>
                  </a:lnTo>
                  <a:lnTo>
                    <a:pt x="1217215" y="2875163"/>
                  </a:lnTo>
                  <a:lnTo>
                    <a:pt x="1174355" y="2879110"/>
                  </a:lnTo>
                  <a:lnTo>
                    <a:pt x="1135186" y="2884734"/>
                  </a:lnTo>
                  <a:lnTo>
                    <a:pt x="1097593" y="2889245"/>
                  </a:lnTo>
                  <a:lnTo>
                    <a:pt x="1053345" y="2891283"/>
                  </a:lnTo>
                  <a:lnTo>
                    <a:pt x="1003821" y="2891370"/>
                  </a:lnTo>
                  <a:lnTo>
                    <a:pt x="950404" y="2890032"/>
                  </a:lnTo>
                  <a:lnTo>
                    <a:pt x="894471" y="2887791"/>
                  </a:lnTo>
                  <a:lnTo>
                    <a:pt x="837405" y="2885172"/>
                  </a:lnTo>
                  <a:lnTo>
                    <a:pt x="780584" y="2882698"/>
                  </a:lnTo>
                  <a:lnTo>
                    <a:pt x="725390" y="2880894"/>
                  </a:lnTo>
                  <a:lnTo>
                    <a:pt x="673203" y="2880282"/>
                  </a:lnTo>
                  <a:lnTo>
                    <a:pt x="625403" y="2881388"/>
                  </a:lnTo>
                  <a:lnTo>
                    <a:pt x="583371" y="2884734"/>
                  </a:lnTo>
                  <a:lnTo>
                    <a:pt x="543233" y="2888034"/>
                  </a:lnTo>
                  <a:lnTo>
                    <a:pt x="500288" y="2889021"/>
                  </a:lnTo>
                  <a:lnTo>
                    <a:pt x="454668" y="2888245"/>
                  </a:lnTo>
                  <a:lnTo>
                    <a:pt x="406508" y="2886257"/>
                  </a:lnTo>
                  <a:lnTo>
                    <a:pt x="355940" y="2883609"/>
                  </a:lnTo>
                  <a:lnTo>
                    <a:pt x="303098" y="2880852"/>
                  </a:lnTo>
                  <a:lnTo>
                    <a:pt x="248116" y="2878538"/>
                  </a:lnTo>
                  <a:lnTo>
                    <a:pt x="191127" y="2877218"/>
                  </a:lnTo>
                  <a:lnTo>
                    <a:pt x="132266" y="2877443"/>
                  </a:lnTo>
                  <a:lnTo>
                    <a:pt x="71665" y="2879765"/>
                  </a:lnTo>
                  <a:lnTo>
                    <a:pt x="9458" y="2884734"/>
                  </a:lnTo>
                  <a:lnTo>
                    <a:pt x="8438" y="2851548"/>
                  </a:lnTo>
                  <a:lnTo>
                    <a:pt x="8984" y="2812427"/>
                  </a:lnTo>
                  <a:lnTo>
                    <a:pt x="10641" y="2768251"/>
                  </a:lnTo>
                  <a:lnTo>
                    <a:pt x="12955" y="2719899"/>
                  </a:lnTo>
                  <a:lnTo>
                    <a:pt x="15474" y="2668251"/>
                  </a:lnTo>
                  <a:lnTo>
                    <a:pt x="17743" y="2614186"/>
                  </a:lnTo>
                  <a:lnTo>
                    <a:pt x="19308" y="2558582"/>
                  </a:lnTo>
                  <a:lnTo>
                    <a:pt x="19716" y="2502321"/>
                  </a:lnTo>
                  <a:lnTo>
                    <a:pt x="18513" y="2446281"/>
                  </a:lnTo>
                  <a:lnTo>
                    <a:pt x="15245" y="2391340"/>
                  </a:lnTo>
                  <a:lnTo>
                    <a:pt x="9458" y="2338380"/>
                  </a:lnTo>
                  <a:lnTo>
                    <a:pt x="4453" y="2294584"/>
                  </a:lnTo>
                  <a:lnTo>
                    <a:pt x="1415" y="2250498"/>
                  </a:lnTo>
                  <a:lnTo>
                    <a:pt x="33" y="2205980"/>
                  </a:lnTo>
                  <a:lnTo>
                    <a:pt x="0" y="2160889"/>
                  </a:lnTo>
                  <a:lnTo>
                    <a:pt x="1006" y="2115083"/>
                  </a:lnTo>
                  <a:lnTo>
                    <a:pt x="2744" y="2068421"/>
                  </a:lnTo>
                  <a:lnTo>
                    <a:pt x="4904" y="2020761"/>
                  </a:lnTo>
                  <a:lnTo>
                    <a:pt x="7178" y="1971961"/>
                  </a:lnTo>
                  <a:lnTo>
                    <a:pt x="9258" y="1921881"/>
                  </a:lnTo>
                  <a:lnTo>
                    <a:pt x="10834" y="1870378"/>
                  </a:lnTo>
                  <a:lnTo>
                    <a:pt x="11599" y="1817311"/>
                  </a:lnTo>
                  <a:lnTo>
                    <a:pt x="11243" y="1762539"/>
                  </a:lnTo>
                  <a:lnTo>
                    <a:pt x="9458" y="1705920"/>
                  </a:lnTo>
                  <a:lnTo>
                    <a:pt x="6926" y="1644406"/>
                  </a:lnTo>
                  <a:lnTo>
                    <a:pt x="4951" y="1584741"/>
                  </a:lnTo>
                  <a:lnTo>
                    <a:pt x="3503" y="1526981"/>
                  </a:lnTo>
                  <a:lnTo>
                    <a:pt x="2555" y="1471182"/>
                  </a:lnTo>
                  <a:lnTo>
                    <a:pt x="2076" y="1417398"/>
                  </a:lnTo>
                  <a:lnTo>
                    <a:pt x="2038" y="1365687"/>
                  </a:lnTo>
                  <a:lnTo>
                    <a:pt x="2412" y="1316103"/>
                  </a:lnTo>
                  <a:lnTo>
                    <a:pt x="3170" y="1268701"/>
                  </a:lnTo>
                  <a:lnTo>
                    <a:pt x="4282" y="1223538"/>
                  </a:lnTo>
                  <a:lnTo>
                    <a:pt x="5720" y="1180669"/>
                  </a:lnTo>
                  <a:lnTo>
                    <a:pt x="7455" y="1140149"/>
                  </a:lnTo>
                  <a:lnTo>
                    <a:pt x="9458" y="1102035"/>
                  </a:lnTo>
                  <a:lnTo>
                    <a:pt x="10593" y="1079225"/>
                  </a:lnTo>
                  <a:lnTo>
                    <a:pt x="12691" y="1018637"/>
                  </a:lnTo>
                  <a:lnTo>
                    <a:pt x="14505" y="940654"/>
                  </a:lnTo>
                  <a:lnTo>
                    <a:pt x="15286" y="896098"/>
                  </a:lnTo>
                  <a:lnTo>
                    <a:pt x="15971" y="848345"/>
                  </a:lnTo>
                  <a:lnTo>
                    <a:pt x="16554" y="797779"/>
                  </a:lnTo>
                  <a:lnTo>
                    <a:pt x="17026" y="744784"/>
                  </a:lnTo>
                  <a:lnTo>
                    <a:pt x="17380" y="689742"/>
                  </a:lnTo>
                  <a:lnTo>
                    <a:pt x="17606" y="633040"/>
                  </a:lnTo>
                  <a:lnTo>
                    <a:pt x="17698" y="575060"/>
                  </a:lnTo>
                  <a:lnTo>
                    <a:pt x="17648" y="516186"/>
                  </a:lnTo>
                  <a:lnTo>
                    <a:pt x="17446" y="456802"/>
                  </a:lnTo>
                  <a:lnTo>
                    <a:pt x="17086" y="397292"/>
                  </a:lnTo>
                  <a:lnTo>
                    <a:pt x="16560" y="338041"/>
                  </a:lnTo>
                  <a:lnTo>
                    <a:pt x="15859" y="279432"/>
                  </a:lnTo>
                  <a:lnTo>
                    <a:pt x="14976" y="221849"/>
                  </a:lnTo>
                  <a:lnTo>
                    <a:pt x="13902" y="165675"/>
                  </a:lnTo>
                  <a:lnTo>
                    <a:pt x="12629" y="111296"/>
                  </a:lnTo>
                  <a:lnTo>
                    <a:pt x="11151" y="59094"/>
                  </a:lnTo>
                  <a:lnTo>
                    <a:pt x="9458" y="945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57902" y="4572000"/>
            <a:ext cx="3454400" cy="7556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spc="-15" dirty="0">
                <a:latin typeface="Calibri"/>
                <a:cs typeface="Calibri"/>
              </a:rPr>
              <a:t>Sıra</a:t>
            </a:r>
            <a:r>
              <a:rPr sz="1400" spc="-10" dirty="0">
                <a:latin typeface="Calibri"/>
                <a:cs typeface="Calibri"/>
              </a:rPr>
              <a:t> zeytin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salamura</a:t>
            </a:r>
            <a:r>
              <a:rPr sz="1400" spc="-10" dirty="0">
                <a:latin typeface="Calibri"/>
                <a:cs typeface="Calibri"/>
              </a:rPr>
              <a:t> etmekteydi.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400" spc="-5" dirty="0">
                <a:latin typeface="Calibri"/>
                <a:cs typeface="Calibri"/>
              </a:rPr>
              <a:t>Oluşumunu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gözlemledik.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1400" dirty="0">
                <a:latin typeface="Calibri"/>
                <a:cs typeface="Calibri"/>
              </a:rPr>
              <a:t>Günlük</a:t>
            </a:r>
            <a:r>
              <a:rPr sz="1400" spc="-5" dirty="0">
                <a:latin typeface="Calibri"/>
                <a:cs typeface="Calibri"/>
              </a:rPr>
              <a:t> olarak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sallayarak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boyunca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bekledik.</a:t>
            </a:r>
          </a:p>
        </p:txBody>
      </p:sp>
      <p:grpSp>
        <p:nvGrpSpPr>
          <p:cNvPr id="11" name="object 4"/>
          <p:cNvGrpSpPr/>
          <p:nvPr/>
        </p:nvGrpSpPr>
        <p:grpSpPr>
          <a:xfrm>
            <a:off x="451526" y="3810000"/>
            <a:ext cx="5390744" cy="2745740"/>
            <a:chOff x="2749550" y="2967989"/>
            <a:chExt cx="5633720" cy="2898140"/>
          </a:xfrm>
        </p:grpSpPr>
        <p:pic>
          <p:nvPicPr>
            <p:cNvPr id="12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7120" y="2987039"/>
              <a:ext cx="2197100" cy="2860039"/>
            </a:xfrm>
            <a:prstGeom prst="rect">
              <a:avLst/>
            </a:prstGeom>
          </p:spPr>
        </p:pic>
        <p:sp>
          <p:nvSpPr>
            <p:cNvPr id="13" name="object 6"/>
            <p:cNvSpPr/>
            <p:nvPr/>
          </p:nvSpPr>
          <p:spPr>
            <a:xfrm>
              <a:off x="6157595" y="2977514"/>
              <a:ext cx="2216150" cy="2879090"/>
            </a:xfrm>
            <a:custGeom>
              <a:avLst/>
              <a:gdLst/>
              <a:ahLst/>
              <a:cxnLst/>
              <a:rect l="l" t="t" r="r" b="b"/>
              <a:pathLst>
                <a:path w="2216150" h="2879090">
                  <a:moveTo>
                    <a:pt x="0" y="2879089"/>
                  </a:moveTo>
                  <a:lnTo>
                    <a:pt x="2216150" y="2879089"/>
                  </a:lnTo>
                  <a:lnTo>
                    <a:pt x="2216150" y="0"/>
                  </a:lnTo>
                  <a:lnTo>
                    <a:pt x="0" y="0"/>
                  </a:lnTo>
                  <a:lnTo>
                    <a:pt x="0" y="287908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8600" y="2987039"/>
              <a:ext cx="3398520" cy="2860039"/>
            </a:xfrm>
            <a:prstGeom prst="rect">
              <a:avLst/>
            </a:prstGeom>
          </p:spPr>
        </p:pic>
        <p:sp>
          <p:nvSpPr>
            <p:cNvPr id="15" name="object 8"/>
            <p:cNvSpPr/>
            <p:nvPr/>
          </p:nvSpPr>
          <p:spPr>
            <a:xfrm>
              <a:off x="2759075" y="2977514"/>
              <a:ext cx="3417570" cy="2879090"/>
            </a:xfrm>
            <a:custGeom>
              <a:avLst/>
              <a:gdLst/>
              <a:ahLst/>
              <a:cxnLst/>
              <a:rect l="l" t="t" r="r" b="b"/>
              <a:pathLst>
                <a:path w="3417570" h="2879090">
                  <a:moveTo>
                    <a:pt x="0" y="2879089"/>
                  </a:moveTo>
                  <a:lnTo>
                    <a:pt x="3417570" y="2879089"/>
                  </a:lnTo>
                  <a:lnTo>
                    <a:pt x="3417570" y="0"/>
                  </a:lnTo>
                  <a:lnTo>
                    <a:pt x="0" y="0"/>
                  </a:lnTo>
                  <a:lnTo>
                    <a:pt x="0" y="287908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46574" y="1711038"/>
            <a:ext cx="2637792" cy="2367935"/>
            <a:chOff x="4982209" y="2325370"/>
            <a:chExt cx="1757680" cy="1684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4361" y="2344420"/>
              <a:ext cx="1415672" cy="16459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1734" y="2334895"/>
              <a:ext cx="1738630" cy="1664970"/>
            </a:xfrm>
            <a:custGeom>
              <a:avLst/>
              <a:gdLst/>
              <a:ahLst/>
              <a:cxnLst/>
              <a:rect l="l" t="t" r="r" b="b"/>
              <a:pathLst>
                <a:path w="1738629" h="1664970">
                  <a:moveTo>
                    <a:pt x="0" y="1664969"/>
                  </a:moveTo>
                  <a:lnTo>
                    <a:pt x="1738630" y="1664969"/>
                  </a:lnTo>
                  <a:lnTo>
                    <a:pt x="1738630" y="0"/>
                  </a:lnTo>
                  <a:lnTo>
                    <a:pt x="0" y="0"/>
                  </a:lnTo>
                  <a:lnTo>
                    <a:pt x="0" y="166496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59854" y="578548"/>
            <a:ext cx="25038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FAALİYETLER/ETKİNLİKLER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89626" y="1067342"/>
            <a:ext cx="5965445" cy="47579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400" spc="-5" dirty="0">
                <a:latin typeface="Calibri"/>
                <a:cs typeface="Calibri"/>
              </a:rPr>
              <a:t>Sınıf</a:t>
            </a:r>
            <a:r>
              <a:rPr sz="1400" dirty="0">
                <a:latin typeface="Calibri"/>
                <a:cs typeface="Calibri"/>
              </a:rPr>
              <a:t> içi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etkinliklerimizi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geliştirmek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amacıyla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şiir</a:t>
            </a:r>
            <a:r>
              <a:rPr sz="1400" b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tr-TR" sz="14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ve </a:t>
            </a:r>
            <a:r>
              <a:rPr sz="1400" b="1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afiş</a:t>
            </a:r>
            <a:r>
              <a:rPr sz="14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yarışması,</a:t>
            </a:r>
            <a:r>
              <a:rPr sz="1400" b="1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broşür</a:t>
            </a:r>
            <a:r>
              <a:rPr lang="tr-T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hazırlama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,</a:t>
            </a:r>
            <a:r>
              <a:rPr sz="1400" b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tuzluk</a:t>
            </a:r>
            <a:r>
              <a:rPr sz="1400" b="1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oyunu,</a:t>
            </a:r>
            <a:r>
              <a:rPr sz="14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bulmaca,</a:t>
            </a:r>
            <a:r>
              <a:rPr sz="14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kelime</a:t>
            </a:r>
            <a:r>
              <a:rPr sz="1400" b="1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bulutu</a:t>
            </a:r>
            <a:r>
              <a:rPr sz="14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hikaye</a:t>
            </a:r>
            <a:r>
              <a:rPr sz="1400" b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kitabı</a:t>
            </a:r>
            <a:r>
              <a:rPr sz="1400" b="1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düzenledik.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88660" y="4236564"/>
            <a:ext cx="2512060" cy="1925320"/>
            <a:chOff x="5690870" y="4654550"/>
            <a:chExt cx="2512060" cy="19253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9920" y="4673600"/>
              <a:ext cx="2473960" cy="18872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00395" y="4664075"/>
              <a:ext cx="2493010" cy="1906270"/>
            </a:xfrm>
            <a:custGeom>
              <a:avLst/>
              <a:gdLst/>
              <a:ahLst/>
              <a:cxnLst/>
              <a:rect l="l" t="t" r="r" b="b"/>
              <a:pathLst>
                <a:path w="2493009" h="1906270">
                  <a:moveTo>
                    <a:pt x="0" y="1906270"/>
                  </a:moveTo>
                  <a:lnTo>
                    <a:pt x="2493010" y="1906270"/>
                  </a:lnTo>
                  <a:lnTo>
                    <a:pt x="2493010" y="0"/>
                  </a:lnTo>
                  <a:lnTo>
                    <a:pt x="0" y="0"/>
                  </a:lnTo>
                  <a:lnTo>
                    <a:pt x="0" y="190627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04254" y="465383"/>
            <a:ext cx="3041650" cy="3475990"/>
            <a:chOff x="1766570" y="796290"/>
            <a:chExt cx="2570480" cy="32131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5620" y="815340"/>
              <a:ext cx="2532380" cy="31750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76095" y="805815"/>
              <a:ext cx="2551430" cy="3194050"/>
            </a:xfrm>
            <a:custGeom>
              <a:avLst/>
              <a:gdLst/>
              <a:ahLst/>
              <a:cxnLst/>
              <a:rect l="l" t="t" r="r" b="b"/>
              <a:pathLst>
                <a:path w="2551429" h="3194050">
                  <a:moveTo>
                    <a:pt x="0" y="3194050"/>
                  </a:moveTo>
                  <a:lnTo>
                    <a:pt x="2551430" y="3194050"/>
                  </a:lnTo>
                  <a:lnTo>
                    <a:pt x="2551430" y="0"/>
                  </a:lnTo>
                  <a:lnTo>
                    <a:pt x="0" y="0"/>
                  </a:lnTo>
                  <a:lnTo>
                    <a:pt x="0" y="319405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610600" y="1921219"/>
            <a:ext cx="2511425" cy="2144360"/>
            <a:chOff x="6996430" y="2536189"/>
            <a:chExt cx="2148840" cy="192532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78370" y="2690342"/>
              <a:ext cx="1981029" cy="175211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005955" y="2545714"/>
              <a:ext cx="2129790" cy="1906270"/>
            </a:xfrm>
            <a:custGeom>
              <a:avLst/>
              <a:gdLst/>
              <a:ahLst/>
              <a:cxnLst/>
              <a:rect l="l" t="t" r="r" b="b"/>
              <a:pathLst>
                <a:path w="2129790" h="1906270">
                  <a:moveTo>
                    <a:pt x="0" y="1906269"/>
                  </a:moveTo>
                  <a:lnTo>
                    <a:pt x="2129789" y="1906269"/>
                  </a:lnTo>
                  <a:lnTo>
                    <a:pt x="2129789" y="0"/>
                  </a:lnTo>
                  <a:lnTo>
                    <a:pt x="0" y="0"/>
                  </a:lnTo>
                  <a:lnTo>
                    <a:pt x="0" y="190626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971526" y="4214152"/>
            <a:ext cx="2418100" cy="1981200"/>
            <a:chOff x="3323590" y="4192270"/>
            <a:chExt cx="2098040" cy="168402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2640" y="4211320"/>
              <a:ext cx="2059939" cy="16459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333115" y="4201795"/>
              <a:ext cx="2078989" cy="1664970"/>
            </a:xfrm>
            <a:custGeom>
              <a:avLst/>
              <a:gdLst/>
              <a:ahLst/>
              <a:cxnLst/>
              <a:rect l="l" t="t" r="r" b="b"/>
              <a:pathLst>
                <a:path w="2078989" h="1664970">
                  <a:moveTo>
                    <a:pt x="0" y="1664969"/>
                  </a:moveTo>
                  <a:lnTo>
                    <a:pt x="2078989" y="1664969"/>
                  </a:lnTo>
                  <a:lnTo>
                    <a:pt x="2078989" y="0"/>
                  </a:lnTo>
                  <a:lnTo>
                    <a:pt x="0" y="0"/>
                  </a:lnTo>
                  <a:lnTo>
                    <a:pt x="0" y="166496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263719" y="4217514"/>
            <a:ext cx="1610360" cy="1925320"/>
            <a:chOff x="8454390" y="4695190"/>
            <a:chExt cx="1610360" cy="192532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73440" y="4714240"/>
              <a:ext cx="1572259" cy="18872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463915" y="4704715"/>
              <a:ext cx="1591310" cy="1906270"/>
            </a:xfrm>
            <a:custGeom>
              <a:avLst/>
              <a:gdLst/>
              <a:ahLst/>
              <a:cxnLst/>
              <a:rect l="l" t="t" r="r" b="b"/>
              <a:pathLst>
                <a:path w="1591309" h="1906270">
                  <a:moveTo>
                    <a:pt x="0" y="1906269"/>
                  </a:moveTo>
                  <a:lnTo>
                    <a:pt x="1591309" y="1906269"/>
                  </a:lnTo>
                  <a:lnTo>
                    <a:pt x="1591309" y="0"/>
                  </a:lnTo>
                  <a:lnTo>
                    <a:pt x="0" y="0"/>
                  </a:lnTo>
                  <a:lnTo>
                    <a:pt x="0" y="190626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800" y="596907"/>
            <a:ext cx="2503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FAALİYETLER/ETKİNLİKLER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0800" y="998092"/>
            <a:ext cx="6660515" cy="8826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spc="-5" dirty="0">
                <a:latin typeface="Calibri"/>
                <a:cs typeface="Calibri"/>
              </a:rPr>
              <a:t>Sene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başında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3.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sınıf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velileriyle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yaptığımız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bilgilendirme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toplantısında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projenin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web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sitesinde</a:t>
            </a:r>
            <a:endParaRPr sz="14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40"/>
              </a:spcBef>
            </a:pPr>
            <a:r>
              <a:rPr sz="1400" dirty="0">
                <a:latin typeface="Calibri"/>
                <a:cs typeface="Calibri"/>
              </a:rPr>
              <a:t>bulunan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tarif</a:t>
            </a:r>
            <a:r>
              <a:rPr sz="14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kitabını</a:t>
            </a:r>
            <a:r>
              <a:rPr sz="1400" b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velilerimizle</a:t>
            </a:r>
            <a:r>
              <a:rPr sz="1400" b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paylaştık.</a:t>
            </a:r>
            <a:endParaRPr sz="1400" dirty="0">
              <a:latin typeface="Calibri"/>
              <a:cs typeface="Calibri"/>
            </a:endParaRPr>
          </a:p>
          <a:p>
            <a:pPr marL="13970" algn="ctr">
              <a:lnSpc>
                <a:spcPct val="100000"/>
              </a:lnSpc>
              <a:spcBef>
                <a:spcPts val="1220"/>
              </a:spcBef>
            </a:pPr>
            <a:r>
              <a:rPr sz="1400" dirty="0">
                <a:latin typeface="Calibri"/>
                <a:cs typeface="Calibri"/>
              </a:rPr>
              <a:t>Bu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kitaptaki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tariflerden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seçerek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katılabilecekleri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bir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yemek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yarışması</a:t>
            </a:r>
            <a:r>
              <a:rPr sz="1400" b="1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düzenledik.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1001" y="2137674"/>
            <a:ext cx="3289162" cy="2967726"/>
            <a:chOff x="1842770" y="2863850"/>
            <a:chExt cx="3942079" cy="33197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1820" y="2882900"/>
              <a:ext cx="3903979" cy="32816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52295" y="2873375"/>
              <a:ext cx="3923029" cy="3300729"/>
            </a:xfrm>
            <a:custGeom>
              <a:avLst/>
              <a:gdLst/>
              <a:ahLst/>
              <a:cxnLst/>
              <a:rect l="l" t="t" r="r" b="b"/>
              <a:pathLst>
                <a:path w="3923029" h="3300729">
                  <a:moveTo>
                    <a:pt x="0" y="3300729"/>
                  </a:moveTo>
                  <a:lnTo>
                    <a:pt x="3923029" y="3300729"/>
                  </a:lnTo>
                  <a:lnTo>
                    <a:pt x="3923029" y="0"/>
                  </a:lnTo>
                  <a:lnTo>
                    <a:pt x="0" y="0"/>
                  </a:lnTo>
                  <a:lnTo>
                    <a:pt x="0" y="330072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001000" y="2120019"/>
            <a:ext cx="3657600" cy="3076758"/>
            <a:chOff x="6000750" y="2863850"/>
            <a:chExt cx="4086860" cy="331977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2882900"/>
              <a:ext cx="4048759" cy="32816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10275" y="2873375"/>
              <a:ext cx="4067810" cy="3300729"/>
            </a:xfrm>
            <a:custGeom>
              <a:avLst/>
              <a:gdLst/>
              <a:ahLst/>
              <a:cxnLst/>
              <a:rect l="l" t="t" r="r" b="b"/>
              <a:pathLst>
                <a:path w="4067809" h="3300729">
                  <a:moveTo>
                    <a:pt x="0" y="3300729"/>
                  </a:moveTo>
                  <a:lnTo>
                    <a:pt x="4067809" y="3300729"/>
                  </a:lnTo>
                  <a:lnTo>
                    <a:pt x="4067809" y="0"/>
                  </a:lnTo>
                  <a:lnTo>
                    <a:pt x="0" y="0"/>
                  </a:lnTo>
                  <a:lnTo>
                    <a:pt x="0" y="3300729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3"/>
          <p:cNvSpPr txBox="1"/>
          <p:nvPr/>
        </p:nvSpPr>
        <p:spPr>
          <a:xfrm>
            <a:off x="4009332" y="4038600"/>
            <a:ext cx="3550453" cy="2385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Bir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öğrencim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annesi </a:t>
            </a:r>
            <a:r>
              <a:rPr sz="1400" spc="-5" dirty="0">
                <a:latin typeface="Calibri"/>
                <a:cs typeface="Calibri"/>
              </a:rPr>
              <a:t>yaptığımız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çalışmayı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daha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geniş</a:t>
            </a:r>
            <a:r>
              <a:rPr sz="1400" b="1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kitlelere</a:t>
            </a:r>
            <a:r>
              <a:rPr sz="1400" b="1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duyurmak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için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reklam</a:t>
            </a:r>
            <a:r>
              <a:rPr sz="14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filmi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hazırladı.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sz="1400" dirty="0">
                <a:latin typeface="Calibri"/>
                <a:cs typeface="Calibri"/>
              </a:rPr>
              <a:t>Bu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film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okul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televizyonunda, </a:t>
            </a:r>
            <a:r>
              <a:rPr sz="1400" dirty="0">
                <a:latin typeface="Calibri"/>
                <a:cs typeface="Calibri"/>
              </a:rPr>
              <a:t>bazı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kanallarda</a:t>
            </a:r>
            <a:r>
              <a:rPr sz="1400" spc="-10" dirty="0">
                <a:latin typeface="Calibri"/>
                <a:cs typeface="Calibri"/>
              </a:rPr>
              <a:t> ve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sosyal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medya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hesaplarımızda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geniş kitlelere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yayıldı.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9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Film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linki: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https://www.youtube.com/watch?v=EdTxa-MHTWo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5167185" y="3664732"/>
            <a:ext cx="2503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tr-TR" kern="0" spc="-10" dirty="0" smtClean="0"/>
              <a:t>YAYGIN ETKİ </a:t>
            </a:r>
            <a:endParaRPr lang="tr-TR" kern="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371600"/>
            <a:ext cx="4588828" cy="30957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3020" marR="24130" indent="-2540" algn="ctr">
              <a:lnSpc>
                <a:spcPct val="113799"/>
              </a:lnSpc>
              <a:spcBef>
                <a:spcPts val="110"/>
              </a:spcBef>
            </a:pPr>
            <a:r>
              <a:rPr sz="1400" spc="-5" dirty="0">
                <a:latin typeface="Calibri"/>
                <a:cs typeface="Calibri"/>
              </a:rPr>
              <a:t>Kampanya başlangıcında uyguladığımız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vücut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kitle indeksi 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ölçümü sonucunda </a:t>
            </a:r>
            <a:r>
              <a:rPr sz="1400" dirty="0">
                <a:latin typeface="Calibri"/>
                <a:cs typeface="Calibri"/>
              </a:rPr>
              <a:t>bazı </a:t>
            </a:r>
            <a:r>
              <a:rPr sz="1400" spc="-5" dirty="0">
                <a:latin typeface="Calibri"/>
                <a:cs typeface="Calibri"/>
              </a:rPr>
              <a:t>öğrencilerimiz </a:t>
            </a:r>
            <a:r>
              <a:rPr sz="1400" spc="-20" dirty="0">
                <a:latin typeface="Calibri"/>
                <a:cs typeface="Calibri"/>
              </a:rPr>
              <a:t>zayıf, </a:t>
            </a:r>
            <a:r>
              <a:rPr sz="1400" dirty="0">
                <a:latin typeface="Calibri"/>
                <a:cs typeface="Calibri"/>
              </a:rPr>
              <a:t>bazı </a:t>
            </a:r>
            <a:r>
              <a:rPr sz="1400" spc="-5" dirty="0">
                <a:latin typeface="Calibri"/>
                <a:cs typeface="Calibri"/>
              </a:rPr>
              <a:t>öğrencilerimiz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fazla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kilolu,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bazı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öğrencilerimiz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ise</a:t>
            </a:r>
            <a:endParaRPr sz="1400" dirty="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240"/>
              </a:spcBef>
            </a:pPr>
            <a:r>
              <a:rPr sz="1400" spc="-5" dirty="0">
                <a:latin typeface="Calibri"/>
                <a:cs typeface="Calibri"/>
              </a:rPr>
              <a:t>şişman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(obez)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çıkmıştı.</a:t>
            </a:r>
            <a:endParaRPr sz="1400" dirty="0">
              <a:latin typeface="Calibri"/>
              <a:cs typeface="Calibri"/>
            </a:endParaRPr>
          </a:p>
          <a:p>
            <a:pPr marL="17780" marR="6985" indent="375920">
              <a:lnSpc>
                <a:spcPct val="114300"/>
              </a:lnSpc>
              <a:spcBef>
                <a:spcPts val="1005"/>
              </a:spcBef>
            </a:pPr>
            <a:r>
              <a:rPr sz="1400" spc="-5" dirty="0">
                <a:latin typeface="Calibri"/>
                <a:cs typeface="Calibri"/>
              </a:rPr>
              <a:t>Uyguladığımız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sağlıklı</a:t>
            </a:r>
            <a:r>
              <a:rPr sz="1400" b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beslenme</a:t>
            </a: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uygulamalarından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 </a:t>
            </a:r>
            <a:r>
              <a:rPr sz="1400" spc="-5" dirty="0">
                <a:latin typeface="Calibri"/>
                <a:cs typeface="Calibri"/>
              </a:rPr>
              <a:t> kazandırdığımız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sağlıklı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yaşam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alışkanlıkları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sonrasında</a:t>
            </a:r>
            <a:r>
              <a:rPr sz="1400" spc="5" dirty="0">
                <a:latin typeface="Calibri"/>
                <a:cs typeface="Calibri"/>
              </a:rPr>
              <a:t> </a:t>
            </a:r>
            <a:endParaRPr lang="tr-TR" sz="1400" spc="5" dirty="0" smtClean="0">
              <a:latin typeface="Calibri"/>
              <a:cs typeface="Calibri"/>
            </a:endParaRPr>
          </a:p>
          <a:p>
            <a:pPr marL="17780" marR="6985" indent="375920">
              <a:lnSpc>
                <a:spcPct val="114300"/>
              </a:lnSpc>
              <a:spcBef>
                <a:spcPts val="1005"/>
              </a:spcBef>
            </a:pPr>
            <a:r>
              <a:rPr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yine</a:t>
            </a:r>
            <a:r>
              <a:rPr sz="1400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aynı</a:t>
            </a:r>
            <a:r>
              <a:rPr lang="tr-TR" sz="1400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öğrencilerin</a:t>
            </a:r>
            <a:r>
              <a:rPr sz="1400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vücut</a:t>
            </a:r>
            <a:r>
              <a:rPr sz="1400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kitle indeksi</a:t>
            </a:r>
            <a:r>
              <a:rPr sz="1400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ölçüldü</a:t>
            </a:r>
            <a:r>
              <a:rPr sz="1400" spc="-5" dirty="0" smtClean="0">
                <a:latin typeface="Calibri"/>
                <a:cs typeface="Calibri"/>
              </a:rPr>
              <a:t>.</a:t>
            </a:r>
            <a:endParaRPr lang="tr-TR" sz="1400" spc="-5" dirty="0" smtClean="0">
              <a:latin typeface="Calibri"/>
              <a:cs typeface="Calibri"/>
            </a:endParaRPr>
          </a:p>
          <a:p>
            <a:pPr marL="17780" marR="6985" indent="375920">
              <a:lnSpc>
                <a:spcPct val="114300"/>
              </a:lnSpc>
              <a:spcBef>
                <a:spcPts val="1005"/>
              </a:spcBef>
            </a:pPr>
            <a:endParaRPr sz="1400" dirty="0">
              <a:latin typeface="Calibri"/>
              <a:cs typeface="Calibri"/>
            </a:endParaRPr>
          </a:p>
          <a:p>
            <a:pPr marL="271780" marR="5080" indent="-259079">
              <a:lnSpc>
                <a:spcPct val="114300"/>
              </a:lnSpc>
            </a:pPr>
            <a:r>
              <a:rPr sz="1400" spc="-20" dirty="0">
                <a:latin typeface="Calibri"/>
                <a:cs typeface="Calibri"/>
              </a:rPr>
              <a:t>Zayıf, </a:t>
            </a:r>
            <a:r>
              <a:rPr sz="1400" spc="-5" dirty="0">
                <a:latin typeface="Calibri"/>
                <a:cs typeface="Calibri"/>
              </a:rPr>
              <a:t>fazla </a:t>
            </a:r>
            <a:r>
              <a:rPr sz="1400" dirty="0">
                <a:latin typeface="Calibri"/>
                <a:cs typeface="Calibri"/>
              </a:rPr>
              <a:t>kilolu, </a:t>
            </a:r>
            <a:r>
              <a:rPr sz="1400" spc="-5" dirty="0">
                <a:latin typeface="Calibri"/>
                <a:cs typeface="Calibri"/>
              </a:rPr>
              <a:t>şişman </a:t>
            </a:r>
            <a:r>
              <a:rPr sz="1400" dirty="0">
                <a:latin typeface="Calibri"/>
                <a:cs typeface="Calibri"/>
              </a:rPr>
              <a:t>olan </a:t>
            </a:r>
            <a:r>
              <a:rPr sz="1400" spc="-5" dirty="0">
                <a:latin typeface="Calibri"/>
                <a:cs typeface="Calibri"/>
              </a:rPr>
              <a:t>öğrencilerin </a:t>
            </a:r>
            <a:r>
              <a:rPr sz="1400" dirty="0">
                <a:latin typeface="Calibri"/>
                <a:cs typeface="Calibri"/>
              </a:rPr>
              <a:t>büyük </a:t>
            </a:r>
            <a:r>
              <a:rPr sz="1400" spc="-5" dirty="0">
                <a:latin typeface="Calibri"/>
                <a:cs typeface="Calibri"/>
              </a:rPr>
              <a:t>kısmının </a:t>
            </a:r>
            <a:r>
              <a:rPr sz="1400" dirty="0">
                <a:latin typeface="Calibri"/>
                <a:cs typeface="Calibri"/>
              </a:rPr>
              <a:t>vücut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kitle indeksleri kampanya sonunda </a:t>
            </a:r>
            <a:r>
              <a:rPr sz="1400" dirty="0">
                <a:latin typeface="Calibri"/>
                <a:cs typeface="Calibri"/>
              </a:rPr>
              <a:t>normale döndü </a:t>
            </a:r>
            <a:r>
              <a:rPr sz="1400" spc="-10" dirty="0">
                <a:latin typeface="Calibri"/>
                <a:cs typeface="Calibri"/>
              </a:rPr>
              <a:t>ya </a:t>
            </a:r>
            <a:r>
              <a:rPr sz="1400" dirty="0">
                <a:latin typeface="Calibri"/>
                <a:cs typeface="Calibri"/>
              </a:rPr>
              <a:t>da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normale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yaklaştı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değişim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hepimizi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çok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mutlu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etti.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0600" y="533400"/>
            <a:ext cx="2444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SONUÇ/DEĞERLENDİRME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45821"/>
              </p:ext>
            </p:extLst>
          </p:nvPr>
        </p:nvGraphicFramePr>
        <p:xfrm>
          <a:off x="6022975" y="1600200"/>
          <a:ext cx="5714999" cy="4114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492"/>
                <a:gridCol w="477954"/>
                <a:gridCol w="477954"/>
                <a:gridCol w="452575"/>
                <a:gridCol w="836770"/>
                <a:gridCol w="477954"/>
                <a:gridCol w="477953"/>
                <a:gridCol w="452576"/>
                <a:gridCol w="836771"/>
              </a:tblGrid>
              <a:tr h="439734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KONTROL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GRUBU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VÜCUT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KİTLE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İNDEKSİ</a:t>
                      </a:r>
                      <a:r>
                        <a:rPr sz="14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SONUÇLARI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18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ADI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300" b="1" spc="-30" dirty="0">
                          <a:latin typeface="Calibri"/>
                          <a:cs typeface="Calibri"/>
                        </a:rPr>
                        <a:t>SOYADI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DÖNEM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DÖNEM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94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BOY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KİLO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28575" indent="-40640">
                        <a:lnSpc>
                          <a:spcPts val="1080"/>
                        </a:lnSpc>
                        <a:spcBef>
                          <a:spcPts val="30"/>
                        </a:spcBef>
                      </a:pPr>
                      <a:r>
                        <a:rPr sz="900" b="1" spc="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Ü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T  KİTLE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5240">
                        <a:lnSpc>
                          <a:spcPts val="994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İ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İ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DURUMU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BOY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KİLO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26670" indent="-41275">
                        <a:lnSpc>
                          <a:spcPts val="1080"/>
                        </a:lnSpc>
                        <a:spcBef>
                          <a:spcPts val="30"/>
                        </a:spcBef>
                      </a:pPr>
                      <a:r>
                        <a:rPr sz="900" b="1" spc="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Ü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T  KİTLE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5875">
                        <a:lnSpc>
                          <a:spcPts val="994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İ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İ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DURUMU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471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MUNE</a:t>
                      </a:r>
                      <a:r>
                        <a:rPr sz="9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…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129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9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14.42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ZAYIF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134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26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9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14.48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ZAYIF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471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BARAN</a:t>
                      </a:r>
                      <a:r>
                        <a:rPr sz="900" b="1" spc="-2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130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35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900" b="1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21.30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ŞİŞMAN(OBEZ)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134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35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900" b="1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19.49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FAZLA</a:t>
                      </a:r>
                      <a:r>
                        <a:rPr sz="900" b="1" spc="-4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KİLOLU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62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İ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-2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126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900" b="1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13.86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ZAYIF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127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900" b="1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15.62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NORMAL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47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ÖMER</a:t>
                      </a:r>
                      <a:r>
                        <a:rPr sz="900" b="1" spc="-1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134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35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900" b="1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20.May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ŞİŞMAN(OBEZ)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137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37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900" b="1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19.71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3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FAZLA</a:t>
                      </a:r>
                      <a:r>
                        <a:rPr sz="900" b="1" spc="-4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KİLOLU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471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RAVZA</a:t>
                      </a:r>
                      <a:r>
                        <a:rPr sz="9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…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133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33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9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19.22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FAZLA</a:t>
                      </a:r>
                      <a:r>
                        <a:rPr sz="9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KİLOLU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135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32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9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17.83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FAZLA</a:t>
                      </a:r>
                      <a:r>
                        <a:rPr sz="9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KİLOLU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08737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EYMEN</a:t>
                      </a:r>
                      <a:r>
                        <a:rPr sz="9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…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8735" algn="r">
                        <a:lnSpc>
                          <a:spcPts val="1025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140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025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1025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20.41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ts val="1025"/>
                        </a:lnSpc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ŞİŞMAN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(OBEZ)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025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145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1025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44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9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1025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20.93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025"/>
                        </a:lnSpc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ŞİŞMAN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(OBEZ)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47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ŞEVVAL</a:t>
                      </a:r>
                      <a:r>
                        <a:rPr sz="900" b="1" spc="-4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132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22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900" b="1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13.20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ZAYIF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133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14,7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NORMAL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62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TOPRAK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124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22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900" b="1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14.31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ZAYIF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126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900" b="1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15.12…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NORMAL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471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BURAK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135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34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900" b="1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19.20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FAZLA</a:t>
                      </a:r>
                      <a:r>
                        <a:rPr sz="900" b="1" spc="-4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KİLOLU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139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34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17,,6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NORMAL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471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M.</a:t>
                      </a:r>
                      <a:r>
                        <a:rPr sz="900" b="1" spc="-3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EMİN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123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900" b="1" spc="-4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13.88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ZAYIF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127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900" b="1" spc="-2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14,,88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025"/>
                        </a:lnSpc>
                        <a:spcBef>
                          <a:spcPts val="520"/>
                        </a:spcBef>
                      </a:pPr>
                      <a:r>
                        <a:rPr sz="900" b="1" spc="-10" dirty="0">
                          <a:solidFill>
                            <a:srgbClr val="2E5496"/>
                          </a:solidFill>
                          <a:latin typeface="Calibri"/>
                          <a:cs typeface="Calibri"/>
                        </a:rPr>
                        <a:t>NORMAL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47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IRMAK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…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148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62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9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28.76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ŞİŞMAN(OBEZ)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153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67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9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28.62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025"/>
                        </a:lnSpc>
                        <a:spcBef>
                          <a:spcPts val="52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ŞİŞMAN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(OBEZ)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838200" y="4572000"/>
            <a:ext cx="44221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805" marR="336550" indent="3175" algn="ctr">
              <a:spcBef>
                <a:spcPts val="40"/>
              </a:spcBef>
            </a:pPr>
            <a:r>
              <a:rPr lang="tr-TR" sz="1400" spc="-15" dirty="0">
                <a:cs typeface="Calibri"/>
              </a:rPr>
              <a:t>Yaptığımız</a:t>
            </a:r>
            <a:r>
              <a:rPr lang="tr-TR" sz="1400" spc="40" dirty="0">
                <a:cs typeface="Calibri"/>
              </a:rPr>
              <a:t> </a:t>
            </a:r>
            <a:r>
              <a:rPr lang="tr-TR" sz="1400" dirty="0">
                <a:cs typeface="Calibri"/>
              </a:rPr>
              <a:t>bu </a:t>
            </a:r>
            <a:r>
              <a:rPr lang="tr-TR" sz="1400" spc="-5" dirty="0">
                <a:cs typeface="Calibri"/>
              </a:rPr>
              <a:t>etkinliklerin</a:t>
            </a:r>
            <a:r>
              <a:rPr lang="tr-TR" sz="1400" spc="45" dirty="0">
                <a:cs typeface="Calibri"/>
              </a:rPr>
              <a:t> </a:t>
            </a:r>
            <a:r>
              <a:rPr lang="tr-TR" sz="1400" spc="-5" dirty="0">
                <a:cs typeface="Calibri"/>
              </a:rPr>
              <a:t>sonunda</a:t>
            </a:r>
            <a:r>
              <a:rPr lang="tr-TR" sz="1400" spc="5" dirty="0">
                <a:cs typeface="Calibri"/>
              </a:rPr>
              <a:t> </a:t>
            </a:r>
            <a:r>
              <a:rPr lang="tr-TR" sz="1400" spc="-5" dirty="0">
                <a:cs typeface="Calibri"/>
              </a:rPr>
              <a:t>öğrencilerimin</a:t>
            </a:r>
            <a:r>
              <a:rPr lang="tr-TR" sz="1400" spc="20" dirty="0">
                <a:cs typeface="Calibri"/>
              </a:rPr>
              <a:t> </a:t>
            </a:r>
            <a:r>
              <a:rPr lang="tr-TR" sz="1400" b="1" spc="-5" dirty="0">
                <a:solidFill>
                  <a:srgbClr val="FF0000"/>
                </a:solidFill>
                <a:cs typeface="Calibri"/>
              </a:rPr>
              <a:t>beslenme</a:t>
            </a:r>
            <a:r>
              <a:rPr lang="tr-TR" sz="1400" b="1" spc="15" dirty="0">
                <a:solidFill>
                  <a:srgbClr val="FF0000"/>
                </a:solidFill>
                <a:cs typeface="Calibri"/>
              </a:rPr>
              <a:t> </a:t>
            </a:r>
            <a:r>
              <a:rPr lang="tr-TR" sz="1400" b="1" spc="-5" dirty="0">
                <a:solidFill>
                  <a:srgbClr val="FF0000"/>
                </a:solidFill>
                <a:cs typeface="Calibri"/>
              </a:rPr>
              <a:t>alışkanlıkları </a:t>
            </a:r>
            <a:r>
              <a:rPr lang="tr-TR" sz="1400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tr-TR" sz="1400" b="1" spc="-5" dirty="0">
                <a:solidFill>
                  <a:srgbClr val="FF0000"/>
                </a:solidFill>
                <a:cs typeface="Calibri"/>
              </a:rPr>
              <a:t>tamamen</a:t>
            </a:r>
            <a:r>
              <a:rPr lang="tr-TR" sz="1400" b="1" spc="-15" dirty="0">
                <a:solidFill>
                  <a:srgbClr val="FF0000"/>
                </a:solidFill>
                <a:cs typeface="Calibri"/>
              </a:rPr>
              <a:t> </a:t>
            </a:r>
            <a:r>
              <a:rPr lang="tr-TR" sz="1400" b="1" spc="-5" dirty="0">
                <a:solidFill>
                  <a:srgbClr val="FF0000"/>
                </a:solidFill>
                <a:cs typeface="Calibri"/>
              </a:rPr>
              <a:t>değişti.</a:t>
            </a:r>
            <a:r>
              <a:rPr lang="tr-TR" sz="1400" spc="25" dirty="0">
                <a:solidFill>
                  <a:srgbClr val="FF0000"/>
                </a:solidFill>
                <a:cs typeface="Calibri"/>
              </a:rPr>
              <a:t> </a:t>
            </a:r>
            <a:endParaRPr lang="tr-TR" sz="1400" spc="25" dirty="0" smtClean="0">
              <a:solidFill>
                <a:srgbClr val="FF0000"/>
              </a:solidFill>
              <a:cs typeface="Calibri"/>
            </a:endParaRPr>
          </a:p>
          <a:p>
            <a:pPr marL="344805" marR="336550" indent="3175" algn="ctr">
              <a:spcBef>
                <a:spcPts val="40"/>
              </a:spcBef>
            </a:pPr>
            <a:r>
              <a:rPr lang="tr-TR" sz="1400" spc="-5" dirty="0" smtClean="0">
                <a:cs typeface="Calibri"/>
              </a:rPr>
              <a:t>Evlerinde</a:t>
            </a:r>
            <a:r>
              <a:rPr lang="tr-TR" sz="1400" spc="40" dirty="0" smtClean="0">
                <a:cs typeface="Calibri"/>
              </a:rPr>
              <a:t> </a:t>
            </a:r>
            <a:r>
              <a:rPr lang="tr-TR" sz="1400" spc="-5" dirty="0">
                <a:cs typeface="Calibri"/>
              </a:rPr>
              <a:t>aileleriyle</a:t>
            </a:r>
            <a:r>
              <a:rPr lang="tr-TR" sz="1400" spc="35" dirty="0">
                <a:cs typeface="Calibri"/>
              </a:rPr>
              <a:t> </a:t>
            </a:r>
            <a:r>
              <a:rPr lang="tr-TR" sz="1400" spc="-10" dirty="0">
                <a:cs typeface="Calibri"/>
              </a:rPr>
              <a:t>birlikte</a:t>
            </a:r>
            <a:r>
              <a:rPr lang="tr-TR" sz="1400" spc="40" dirty="0">
                <a:cs typeface="Calibri"/>
              </a:rPr>
              <a:t> </a:t>
            </a:r>
            <a:r>
              <a:rPr lang="tr-TR" sz="1400" dirty="0">
                <a:cs typeface="Calibri"/>
              </a:rPr>
              <a:t>bu </a:t>
            </a:r>
            <a:r>
              <a:rPr lang="tr-TR" sz="1400" spc="-5" dirty="0">
                <a:cs typeface="Calibri"/>
              </a:rPr>
              <a:t>öğrendiklerini</a:t>
            </a:r>
            <a:r>
              <a:rPr lang="tr-TR" sz="1400" spc="40" dirty="0">
                <a:cs typeface="Calibri"/>
              </a:rPr>
              <a:t> </a:t>
            </a:r>
            <a:r>
              <a:rPr lang="tr-TR" sz="1400" spc="-10" dirty="0">
                <a:cs typeface="Calibri"/>
              </a:rPr>
              <a:t>uygulayarak</a:t>
            </a:r>
            <a:r>
              <a:rPr lang="tr-TR" sz="1400" dirty="0">
                <a:cs typeface="Calibri"/>
              </a:rPr>
              <a:t> </a:t>
            </a:r>
            <a:r>
              <a:rPr lang="tr-TR" sz="1400" spc="-5" dirty="0">
                <a:solidFill>
                  <a:srgbClr val="FF0000"/>
                </a:solidFill>
                <a:cs typeface="Calibri"/>
              </a:rPr>
              <a:t>sağlıklı</a:t>
            </a:r>
            <a:r>
              <a:rPr lang="tr-TR" sz="1400" spc="10" dirty="0">
                <a:solidFill>
                  <a:srgbClr val="FF0000"/>
                </a:solidFill>
                <a:cs typeface="Calibri"/>
              </a:rPr>
              <a:t> </a:t>
            </a:r>
            <a:r>
              <a:rPr lang="tr-TR" sz="1400" spc="-5" dirty="0">
                <a:solidFill>
                  <a:srgbClr val="FF0000"/>
                </a:solidFill>
                <a:cs typeface="Calibri"/>
              </a:rPr>
              <a:t>yiyecek </a:t>
            </a:r>
            <a:r>
              <a:rPr lang="tr-TR" sz="1400" dirty="0">
                <a:solidFill>
                  <a:srgbClr val="FF0000"/>
                </a:solidFill>
                <a:cs typeface="Calibri"/>
              </a:rPr>
              <a:t>hazırlama </a:t>
            </a:r>
            <a:r>
              <a:rPr lang="tr-TR" sz="1400" spc="-300" dirty="0">
                <a:solidFill>
                  <a:srgbClr val="FF0000"/>
                </a:solidFill>
                <a:cs typeface="Calibri"/>
              </a:rPr>
              <a:t> </a:t>
            </a:r>
            <a:r>
              <a:rPr lang="tr-TR" sz="1400" spc="-5" dirty="0">
                <a:solidFill>
                  <a:srgbClr val="FF0000"/>
                </a:solidFill>
                <a:cs typeface="Calibri"/>
              </a:rPr>
              <a:t>alışkanlığı</a:t>
            </a:r>
            <a:r>
              <a:rPr lang="tr-TR" sz="1400" spc="10" dirty="0">
                <a:solidFill>
                  <a:srgbClr val="FF0000"/>
                </a:solidFill>
                <a:cs typeface="Calibri"/>
              </a:rPr>
              <a:t> </a:t>
            </a:r>
            <a:r>
              <a:rPr lang="tr-TR" sz="1400" spc="-20" dirty="0">
                <a:cs typeface="Calibri"/>
              </a:rPr>
              <a:t>kazandılar.</a:t>
            </a:r>
            <a:endParaRPr lang="tr-TR" sz="14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3424810" cy="49434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914400"/>
            <a:ext cx="3460293" cy="498157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389" y="304800"/>
            <a:ext cx="4785183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41699" y="0"/>
            <a:ext cx="4295140" cy="2345055"/>
            <a:chOff x="3941699" y="0"/>
            <a:chExt cx="4295140" cy="2345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1699" y="0"/>
              <a:ext cx="4294884" cy="23448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37659" y="0"/>
              <a:ext cx="3916679" cy="1943100"/>
            </a:xfrm>
            <a:custGeom>
              <a:avLst/>
              <a:gdLst/>
              <a:ahLst/>
              <a:cxnLst/>
              <a:rect l="l" t="t" r="r" b="b"/>
              <a:pathLst>
                <a:path w="3916679" h="1943100">
                  <a:moveTo>
                    <a:pt x="3916680" y="0"/>
                  </a:moveTo>
                  <a:lnTo>
                    <a:pt x="0" y="0"/>
                  </a:lnTo>
                  <a:lnTo>
                    <a:pt x="1958339" y="1943100"/>
                  </a:lnTo>
                  <a:lnTo>
                    <a:pt x="3916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17059" y="0"/>
              <a:ext cx="3357879" cy="1663700"/>
            </a:xfrm>
            <a:custGeom>
              <a:avLst/>
              <a:gdLst/>
              <a:ahLst/>
              <a:cxnLst/>
              <a:rect l="l" t="t" r="r" b="b"/>
              <a:pathLst>
                <a:path w="3357879" h="1663700">
                  <a:moveTo>
                    <a:pt x="3357880" y="0"/>
                  </a:moveTo>
                  <a:lnTo>
                    <a:pt x="0" y="0"/>
                  </a:lnTo>
                  <a:lnTo>
                    <a:pt x="1678939" y="1663700"/>
                  </a:lnTo>
                  <a:lnTo>
                    <a:pt x="3357880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98109" y="311086"/>
            <a:ext cx="17995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Proje</a:t>
            </a:r>
            <a:r>
              <a:rPr sz="2000" spc="-90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Faaliyetleri</a:t>
            </a:r>
            <a:endParaRPr sz="2000"/>
          </a:p>
        </p:txBody>
      </p:sp>
      <p:grpSp>
        <p:nvGrpSpPr>
          <p:cNvPr id="7" name="object 7"/>
          <p:cNvGrpSpPr/>
          <p:nvPr/>
        </p:nvGrpSpPr>
        <p:grpSpPr>
          <a:xfrm>
            <a:off x="5692140" y="3505200"/>
            <a:ext cx="955040" cy="528320"/>
            <a:chOff x="5692140" y="3505200"/>
            <a:chExt cx="955040" cy="528320"/>
          </a:xfrm>
        </p:grpSpPr>
        <p:sp>
          <p:nvSpPr>
            <p:cNvPr id="8" name="object 8"/>
            <p:cNvSpPr/>
            <p:nvPr/>
          </p:nvSpPr>
          <p:spPr>
            <a:xfrm>
              <a:off x="5698490" y="3511550"/>
              <a:ext cx="942340" cy="515620"/>
            </a:xfrm>
            <a:custGeom>
              <a:avLst/>
              <a:gdLst/>
              <a:ahLst/>
              <a:cxnLst/>
              <a:rect l="l" t="t" r="r" b="b"/>
              <a:pathLst>
                <a:path w="942340" h="515620">
                  <a:moveTo>
                    <a:pt x="684530" y="0"/>
                  </a:moveTo>
                  <a:lnTo>
                    <a:pt x="684530" y="128905"/>
                  </a:lnTo>
                  <a:lnTo>
                    <a:pt x="0" y="128905"/>
                  </a:lnTo>
                  <a:lnTo>
                    <a:pt x="0" y="386714"/>
                  </a:lnTo>
                  <a:lnTo>
                    <a:pt x="684530" y="386714"/>
                  </a:lnTo>
                  <a:lnTo>
                    <a:pt x="684530" y="515619"/>
                  </a:lnTo>
                  <a:lnTo>
                    <a:pt x="942339" y="257810"/>
                  </a:lnTo>
                  <a:lnTo>
                    <a:pt x="68453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98490" y="3511550"/>
              <a:ext cx="942340" cy="515620"/>
            </a:xfrm>
            <a:custGeom>
              <a:avLst/>
              <a:gdLst/>
              <a:ahLst/>
              <a:cxnLst/>
              <a:rect l="l" t="t" r="r" b="b"/>
              <a:pathLst>
                <a:path w="942340" h="515620">
                  <a:moveTo>
                    <a:pt x="0" y="128905"/>
                  </a:moveTo>
                  <a:lnTo>
                    <a:pt x="684530" y="128905"/>
                  </a:lnTo>
                  <a:lnTo>
                    <a:pt x="684530" y="0"/>
                  </a:lnTo>
                  <a:lnTo>
                    <a:pt x="942339" y="257810"/>
                  </a:lnTo>
                  <a:lnTo>
                    <a:pt x="684530" y="515619"/>
                  </a:lnTo>
                  <a:lnTo>
                    <a:pt x="684530" y="386714"/>
                  </a:lnTo>
                  <a:lnTo>
                    <a:pt x="0" y="386714"/>
                  </a:lnTo>
                  <a:lnTo>
                    <a:pt x="0" y="128905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70114" y="2254186"/>
            <a:ext cx="4928376" cy="3308414"/>
            <a:chOff x="770114" y="2520156"/>
            <a:chExt cx="4861560" cy="23190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114" y="2520156"/>
              <a:ext cx="4861078" cy="23185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2809" y="2617469"/>
              <a:ext cx="4620260" cy="2128520"/>
            </a:xfrm>
            <a:custGeom>
              <a:avLst/>
              <a:gdLst/>
              <a:ahLst/>
              <a:cxnLst/>
              <a:rect l="l" t="t" r="r" b="b"/>
              <a:pathLst>
                <a:path w="4620260" h="2128520">
                  <a:moveTo>
                    <a:pt x="4265549" y="0"/>
                  </a:moveTo>
                  <a:lnTo>
                    <a:pt x="354761" y="0"/>
                  </a:lnTo>
                  <a:lnTo>
                    <a:pt x="306621" y="3239"/>
                  </a:lnTo>
                  <a:lnTo>
                    <a:pt x="260449" y="12675"/>
                  </a:lnTo>
                  <a:lnTo>
                    <a:pt x="216669" y="27884"/>
                  </a:lnTo>
                  <a:lnTo>
                    <a:pt x="175704" y="48443"/>
                  </a:lnTo>
                  <a:lnTo>
                    <a:pt x="137974" y="73928"/>
                  </a:lnTo>
                  <a:lnTo>
                    <a:pt x="103905" y="103917"/>
                  </a:lnTo>
                  <a:lnTo>
                    <a:pt x="73917" y="137986"/>
                  </a:lnTo>
                  <a:lnTo>
                    <a:pt x="48434" y="175711"/>
                  </a:lnTo>
                  <a:lnTo>
                    <a:pt x="27878" y="216669"/>
                  </a:lnTo>
                  <a:lnTo>
                    <a:pt x="12672" y="260438"/>
                  </a:lnTo>
                  <a:lnTo>
                    <a:pt x="3238" y="306592"/>
                  </a:lnTo>
                  <a:lnTo>
                    <a:pt x="0" y="354710"/>
                  </a:lnTo>
                  <a:lnTo>
                    <a:pt x="0" y="1773808"/>
                  </a:lnTo>
                  <a:lnTo>
                    <a:pt x="3238" y="1821927"/>
                  </a:lnTo>
                  <a:lnTo>
                    <a:pt x="12672" y="1868081"/>
                  </a:lnTo>
                  <a:lnTo>
                    <a:pt x="27878" y="1911850"/>
                  </a:lnTo>
                  <a:lnTo>
                    <a:pt x="48434" y="1952808"/>
                  </a:lnTo>
                  <a:lnTo>
                    <a:pt x="73917" y="1990533"/>
                  </a:lnTo>
                  <a:lnTo>
                    <a:pt x="103905" y="2024602"/>
                  </a:lnTo>
                  <a:lnTo>
                    <a:pt x="137974" y="2054591"/>
                  </a:lnTo>
                  <a:lnTo>
                    <a:pt x="175704" y="2080076"/>
                  </a:lnTo>
                  <a:lnTo>
                    <a:pt x="216669" y="2100635"/>
                  </a:lnTo>
                  <a:lnTo>
                    <a:pt x="260449" y="2115844"/>
                  </a:lnTo>
                  <a:lnTo>
                    <a:pt x="306621" y="2125280"/>
                  </a:lnTo>
                  <a:lnTo>
                    <a:pt x="354761" y="2128519"/>
                  </a:lnTo>
                  <a:lnTo>
                    <a:pt x="4265549" y="2128519"/>
                  </a:lnTo>
                  <a:lnTo>
                    <a:pt x="4313667" y="2125280"/>
                  </a:lnTo>
                  <a:lnTo>
                    <a:pt x="4359821" y="2115844"/>
                  </a:lnTo>
                  <a:lnTo>
                    <a:pt x="4403590" y="2100635"/>
                  </a:lnTo>
                  <a:lnTo>
                    <a:pt x="4444548" y="2080076"/>
                  </a:lnTo>
                  <a:lnTo>
                    <a:pt x="4482273" y="2054591"/>
                  </a:lnTo>
                  <a:lnTo>
                    <a:pt x="4516342" y="2024602"/>
                  </a:lnTo>
                  <a:lnTo>
                    <a:pt x="4546331" y="1990533"/>
                  </a:lnTo>
                  <a:lnTo>
                    <a:pt x="4571816" y="1952808"/>
                  </a:lnTo>
                  <a:lnTo>
                    <a:pt x="4592375" y="1911850"/>
                  </a:lnTo>
                  <a:lnTo>
                    <a:pt x="4607584" y="1868081"/>
                  </a:lnTo>
                  <a:lnTo>
                    <a:pt x="4617020" y="1821927"/>
                  </a:lnTo>
                  <a:lnTo>
                    <a:pt x="4620260" y="1773808"/>
                  </a:lnTo>
                  <a:lnTo>
                    <a:pt x="4620260" y="354710"/>
                  </a:lnTo>
                  <a:lnTo>
                    <a:pt x="4617020" y="306592"/>
                  </a:lnTo>
                  <a:lnTo>
                    <a:pt x="4607584" y="260438"/>
                  </a:lnTo>
                  <a:lnTo>
                    <a:pt x="4592375" y="216669"/>
                  </a:lnTo>
                  <a:lnTo>
                    <a:pt x="4571816" y="175711"/>
                  </a:lnTo>
                  <a:lnTo>
                    <a:pt x="4546331" y="137986"/>
                  </a:lnTo>
                  <a:lnTo>
                    <a:pt x="4516342" y="103917"/>
                  </a:lnTo>
                  <a:lnTo>
                    <a:pt x="4482273" y="73928"/>
                  </a:lnTo>
                  <a:lnTo>
                    <a:pt x="4444548" y="48443"/>
                  </a:lnTo>
                  <a:lnTo>
                    <a:pt x="4403590" y="27884"/>
                  </a:lnTo>
                  <a:lnTo>
                    <a:pt x="4359821" y="12675"/>
                  </a:lnTo>
                  <a:lnTo>
                    <a:pt x="4313667" y="3239"/>
                  </a:lnTo>
                  <a:lnTo>
                    <a:pt x="4265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2809" y="2617469"/>
              <a:ext cx="4620260" cy="2128520"/>
            </a:xfrm>
            <a:custGeom>
              <a:avLst/>
              <a:gdLst/>
              <a:ahLst/>
              <a:cxnLst/>
              <a:rect l="l" t="t" r="r" b="b"/>
              <a:pathLst>
                <a:path w="4620260" h="2128520">
                  <a:moveTo>
                    <a:pt x="4265549" y="0"/>
                  </a:moveTo>
                  <a:lnTo>
                    <a:pt x="4313667" y="3239"/>
                  </a:lnTo>
                  <a:lnTo>
                    <a:pt x="4359821" y="12675"/>
                  </a:lnTo>
                  <a:lnTo>
                    <a:pt x="4403590" y="27884"/>
                  </a:lnTo>
                  <a:lnTo>
                    <a:pt x="4444548" y="48443"/>
                  </a:lnTo>
                  <a:lnTo>
                    <a:pt x="4482273" y="73928"/>
                  </a:lnTo>
                  <a:lnTo>
                    <a:pt x="4516342" y="103917"/>
                  </a:lnTo>
                  <a:lnTo>
                    <a:pt x="4546331" y="137986"/>
                  </a:lnTo>
                  <a:lnTo>
                    <a:pt x="4571816" y="175711"/>
                  </a:lnTo>
                  <a:lnTo>
                    <a:pt x="4592375" y="216669"/>
                  </a:lnTo>
                  <a:lnTo>
                    <a:pt x="4607584" y="260438"/>
                  </a:lnTo>
                  <a:lnTo>
                    <a:pt x="4617020" y="306592"/>
                  </a:lnTo>
                  <a:lnTo>
                    <a:pt x="4620260" y="354710"/>
                  </a:lnTo>
                  <a:lnTo>
                    <a:pt x="4620260" y="1773808"/>
                  </a:lnTo>
                  <a:lnTo>
                    <a:pt x="4617020" y="1821927"/>
                  </a:lnTo>
                  <a:lnTo>
                    <a:pt x="4607584" y="1868081"/>
                  </a:lnTo>
                  <a:lnTo>
                    <a:pt x="4592375" y="1911850"/>
                  </a:lnTo>
                  <a:lnTo>
                    <a:pt x="4571816" y="1952808"/>
                  </a:lnTo>
                  <a:lnTo>
                    <a:pt x="4546331" y="1990533"/>
                  </a:lnTo>
                  <a:lnTo>
                    <a:pt x="4516342" y="2024602"/>
                  </a:lnTo>
                  <a:lnTo>
                    <a:pt x="4482273" y="2054591"/>
                  </a:lnTo>
                  <a:lnTo>
                    <a:pt x="4444548" y="2080076"/>
                  </a:lnTo>
                  <a:lnTo>
                    <a:pt x="4403590" y="2100635"/>
                  </a:lnTo>
                  <a:lnTo>
                    <a:pt x="4359821" y="2115844"/>
                  </a:lnTo>
                  <a:lnTo>
                    <a:pt x="4313667" y="2125280"/>
                  </a:lnTo>
                  <a:lnTo>
                    <a:pt x="4265549" y="2128519"/>
                  </a:lnTo>
                  <a:lnTo>
                    <a:pt x="354761" y="2128519"/>
                  </a:lnTo>
                  <a:lnTo>
                    <a:pt x="306621" y="2125280"/>
                  </a:lnTo>
                  <a:lnTo>
                    <a:pt x="260449" y="2115844"/>
                  </a:lnTo>
                  <a:lnTo>
                    <a:pt x="216669" y="2100635"/>
                  </a:lnTo>
                  <a:lnTo>
                    <a:pt x="175704" y="2080076"/>
                  </a:lnTo>
                  <a:lnTo>
                    <a:pt x="137974" y="2054591"/>
                  </a:lnTo>
                  <a:lnTo>
                    <a:pt x="103905" y="2024602"/>
                  </a:lnTo>
                  <a:lnTo>
                    <a:pt x="73917" y="1990533"/>
                  </a:lnTo>
                  <a:lnTo>
                    <a:pt x="48434" y="1952808"/>
                  </a:lnTo>
                  <a:lnTo>
                    <a:pt x="27878" y="1911850"/>
                  </a:lnTo>
                  <a:lnTo>
                    <a:pt x="12672" y="1868081"/>
                  </a:lnTo>
                  <a:lnTo>
                    <a:pt x="3238" y="1821927"/>
                  </a:lnTo>
                  <a:lnTo>
                    <a:pt x="0" y="1773808"/>
                  </a:lnTo>
                  <a:lnTo>
                    <a:pt x="0" y="354710"/>
                  </a:lnTo>
                  <a:lnTo>
                    <a:pt x="3238" y="306592"/>
                  </a:lnTo>
                  <a:lnTo>
                    <a:pt x="12672" y="260438"/>
                  </a:lnTo>
                  <a:lnTo>
                    <a:pt x="27878" y="216669"/>
                  </a:lnTo>
                  <a:lnTo>
                    <a:pt x="48434" y="175711"/>
                  </a:lnTo>
                  <a:lnTo>
                    <a:pt x="73917" y="137986"/>
                  </a:lnTo>
                  <a:lnTo>
                    <a:pt x="103905" y="103917"/>
                  </a:lnTo>
                  <a:lnTo>
                    <a:pt x="137974" y="73928"/>
                  </a:lnTo>
                  <a:lnTo>
                    <a:pt x="175704" y="48443"/>
                  </a:lnTo>
                  <a:lnTo>
                    <a:pt x="216669" y="27884"/>
                  </a:lnTo>
                  <a:lnTo>
                    <a:pt x="260449" y="12675"/>
                  </a:lnTo>
                  <a:lnTo>
                    <a:pt x="306621" y="3239"/>
                  </a:lnTo>
                  <a:lnTo>
                    <a:pt x="354761" y="0"/>
                  </a:lnTo>
                  <a:lnTo>
                    <a:pt x="4265549" y="0"/>
                  </a:lnTo>
                  <a:close/>
                </a:path>
              </a:pathLst>
            </a:custGeom>
            <a:ln w="5715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70621" y="1960944"/>
            <a:ext cx="3926204" cy="3406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1219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EĞİTİM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FAALİYETLERİ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ÖĞRETMEN</a:t>
            </a:r>
            <a:r>
              <a:rPr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BİLİŞİM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AĞI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 (ÖBA)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pc="-10" dirty="0">
                <a:solidFill>
                  <a:srgbClr val="181818"/>
                </a:solidFill>
                <a:latin typeface="Calibri"/>
                <a:cs typeface="Calibri"/>
              </a:rPr>
              <a:t>Okul</a:t>
            </a:r>
            <a:r>
              <a:rPr spc="-5" dirty="0">
                <a:solidFill>
                  <a:srgbClr val="181818"/>
                </a:solidFill>
                <a:latin typeface="Calibri"/>
                <a:cs typeface="Calibri"/>
              </a:rPr>
              <a:t> yöneticileri</a:t>
            </a:r>
            <a:r>
              <a:rPr spc="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81818"/>
                </a:solidFill>
                <a:latin typeface="Calibri"/>
                <a:cs typeface="Calibri"/>
              </a:rPr>
              <a:t>ve</a:t>
            </a:r>
            <a:r>
              <a:rPr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81818"/>
                </a:solidFill>
                <a:latin typeface="Calibri"/>
                <a:cs typeface="Calibri"/>
              </a:rPr>
              <a:t>öğretmenler</a:t>
            </a:r>
            <a:r>
              <a:rPr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81818"/>
                </a:solidFill>
                <a:latin typeface="Calibri"/>
                <a:cs typeface="Calibri"/>
              </a:rPr>
              <a:t>için</a:t>
            </a:r>
            <a:r>
              <a:rPr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81818"/>
                </a:solidFill>
                <a:latin typeface="Calibri"/>
                <a:cs typeface="Calibri"/>
              </a:rPr>
              <a:t>hazırlanan</a:t>
            </a:r>
            <a:r>
              <a:rPr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eğitim</a:t>
            </a:r>
            <a:endParaRPr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videoları</a:t>
            </a:r>
            <a:r>
              <a:rPr spc="-5" dirty="0">
                <a:solidFill>
                  <a:srgbClr val="181818"/>
                </a:solidFill>
                <a:latin typeface="Calibri"/>
                <a:cs typeface="Calibri"/>
              </a:rPr>
              <a:t> aracılığıyla</a:t>
            </a:r>
            <a:r>
              <a:rPr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81818"/>
                </a:solidFill>
                <a:latin typeface="Calibri"/>
                <a:cs typeface="Calibri"/>
              </a:rPr>
              <a:t>proje</a:t>
            </a:r>
            <a:r>
              <a:rPr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81818"/>
                </a:solidFill>
                <a:latin typeface="Calibri"/>
                <a:cs typeface="Calibri"/>
              </a:rPr>
              <a:t>eğitimlerinin</a:t>
            </a:r>
            <a:endParaRPr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pc="-10" dirty="0">
                <a:solidFill>
                  <a:srgbClr val="181818"/>
                </a:solidFill>
                <a:latin typeface="Calibri"/>
                <a:cs typeface="Calibri"/>
              </a:rPr>
              <a:t>gerçekleştirilmesi.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dirty="0">
              <a:latin typeface="Calibri"/>
              <a:cs typeface="Calibri"/>
            </a:endParaRPr>
          </a:p>
          <a:p>
            <a:pPr marL="116205" marR="110489" algn="ctr">
              <a:lnSpc>
                <a:spcPct val="100000"/>
              </a:lnSpc>
            </a:pP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EĞİTİM</a:t>
            </a:r>
            <a:r>
              <a:rPr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BİLİŞİM</a:t>
            </a:r>
            <a:r>
              <a:rPr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AĞI</a:t>
            </a:r>
            <a:r>
              <a:rPr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(EBA)</a:t>
            </a:r>
            <a:r>
              <a:rPr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81818"/>
                </a:solidFill>
                <a:latin typeface="Calibri"/>
                <a:cs typeface="Calibri"/>
              </a:rPr>
              <a:t>aracılığıyla</a:t>
            </a:r>
            <a:r>
              <a:rPr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okul</a:t>
            </a:r>
            <a:r>
              <a:rPr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öncesi</a:t>
            </a:r>
            <a:r>
              <a:rPr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81818"/>
                </a:solidFill>
                <a:latin typeface="Calibri"/>
                <a:cs typeface="Calibri"/>
              </a:rPr>
              <a:t>ve </a:t>
            </a:r>
            <a:r>
              <a:rPr b="1" spc="-3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ilkokul </a:t>
            </a:r>
            <a:r>
              <a:rPr spc="-5" dirty="0">
                <a:solidFill>
                  <a:srgbClr val="181818"/>
                </a:solidFill>
                <a:latin typeface="Calibri"/>
                <a:cs typeface="Calibri"/>
              </a:rPr>
              <a:t>öğrencilerine yönelik </a:t>
            </a:r>
            <a:r>
              <a:rPr dirty="0">
                <a:solidFill>
                  <a:srgbClr val="181818"/>
                </a:solidFill>
                <a:latin typeface="Calibri"/>
                <a:cs typeface="Calibri"/>
              </a:rPr>
              <a:t>hazırlanan </a:t>
            </a:r>
            <a:r>
              <a:rPr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destekleyici </a:t>
            </a:r>
            <a:r>
              <a:rPr b="1" spc="-30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materyallerin</a:t>
            </a:r>
            <a:r>
              <a:rPr spc="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81818"/>
                </a:solidFill>
                <a:latin typeface="Calibri"/>
                <a:cs typeface="Calibri"/>
              </a:rPr>
              <a:t>kullanılması.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705600" y="2210433"/>
            <a:ext cx="5029200" cy="3428367"/>
            <a:chOff x="6706070" y="2570936"/>
            <a:chExt cx="4864100" cy="231648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6070" y="2570936"/>
              <a:ext cx="4863667" cy="231607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828790" y="2668270"/>
              <a:ext cx="4622800" cy="2125980"/>
            </a:xfrm>
            <a:custGeom>
              <a:avLst/>
              <a:gdLst/>
              <a:ahLst/>
              <a:cxnLst/>
              <a:rect l="l" t="t" r="r" b="b"/>
              <a:pathLst>
                <a:path w="4622800" h="2125979">
                  <a:moveTo>
                    <a:pt x="4268469" y="0"/>
                  </a:moveTo>
                  <a:lnTo>
                    <a:pt x="354329" y="0"/>
                  </a:lnTo>
                  <a:lnTo>
                    <a:pt x="306246" y="3234"/>
                  </a:lnTo>
                  <a:lnTo>
                    <a:pt x="260129" y="12655"/>
                  </a:lnTo>
                  <a:lnTo>
                    <a:pt x="216402" y="27842"/>
                  </a:lnTo>
                  <a:lnTo>
                    <a:pt x="175485" y="48372"/>
                  </a:lnTo>
                  <a:lnTo>
                    <a:pt x="137802" y="73824"/>
                  </a:lnTo>
                  <a:lnTo>
                    <a:pt x="103774" y="103774"/>
                  </a:lnTo>
                  <a:lnTo>
                    <a:pt x="73824" y="137802"/>
                  </a:lnTo>
                  <a:lnTo>
                    <a:pt x="48372" y="175485"/>
                  </a:lnTo>
                  <a:lnTo>
                    <a:pt x="27842" y="216402"/>
                  </a:lnTo>
                  <a:lnTo>
                    <a:pt x="12655" y="260129"/>
                  </a:lnTo>
                  <a:lnTo>
                    <a:pt x="3234" y="306246"/>
                  </a:lnTo>
                  <a:lnTo>
                    <a:pt x="0" y="354329"/>
                  </a:lnTo>
                  <a:lnTo>
                    <a:pt x="0" y="1771649"/>
                  </a:lnTo>
                  <a:lnTo>
                    <a:pt x="3234" y="1819733"/>
                  </a:lnTo>
                  <a:lnTo>
                    <a:pt x="12655" y="1865850"/>
                  </a:lnTo>
                  <a:lnTo>
                    <a:pt x="27842" y="1909577"/>
                  </a:lnTo>
                  <a:lnTo>
                    <a:pt x="48372" y="1950494"/>
                  </a:lnTo>
                  <a:lnTo>
                    <a:pt x="73824" y="1988177"/>
                  </a:lnTo>
                  <a:lnTo>
                    <a:pt x="103774" y="2022205"/>
                  </a:lnTo>
                  <a:lnTo>
                    <a:pt x="137802" y="2052155"/>
                  </a:lnTo>
                  <a:lnTo>
                    <a:pt x="175485" y="2077607"/>
                  </a:lnTo>
                  <a:lnTo>
                    <a:pt x="216402" y="2098137"/>
                  </a:lnTo>
                  <a:lnTo>
                    <a:pt x="260129" y="2113324"/>
                  </a:lnTo>
                  <a:lnTo>
                    <a:pt x="306246" y="2122745"/>
                  </a:lnTo>
                  <a:lnTo>
                    <a:pt x="354329" y="2125979"/>
                  </a:lnTo>
                  <a:lnTo>
                    <a:pt x="4268469" y="2125979"/>
                  </a:lnTo>
                  <a:lnTo>
                    <a:pt x="4316553" y="2122745"/>
                  </a:lnTo>
                  <a:lnTo>
                    <a:pt x="4362670" y="2113324"/>
                  </a:lnTo>
                  <a:lnTo>
                    <a:pt x="4406397" y="2098137"/>
                  </a:lnTo>
                  <a:lnTo>
                    <a:pt x="4447314" y="2077607"/>
                  </a:lnTo>
                  <a:lnTo>
                    <a:pt x="4484997" y="2052155"/>
                  </a:lnTo>
                  <a:lnTo>
                    <a:pt x="4519025" y="2022205"/>
                  </a:lnTo>
                  <a:lnTo>
                    <a:pt x="4548975" y="1988177"/>
                  </a:lnTo>
                  <a:lnTo>
                    <a:pt x="4574427" y="1950494"/>
                  </a:lnTo>
                  <a:lnTo>
                    <a:pt x="4594957" y="1909577"/>
                  </a:lnTo>
                  <a:lnTo>
                    <a:pt x="4610144" y="1865850"/>
                  </a:lnTo>
                  <a:lnTo>
                    <a:pt x="4619565" y="1819733"/>
                  </a:lnTo>
                  <a:lnTo>
                    <a:pt x="4622800" y="1771649"/>
                  </a:lnTo>
                  <a:lnTo>
                    <a:pt x="4622800" y="354329"/>
                  </a:lnTo>
                  <a:lnTo>
                    <a:pt x="4619565" y="306246"/>
                  </a:lnTo>
                  <a:lnTo>
                    <a:pt x="4610144" y="260129"/>
                  </a:lnTo>
                  <a:lnTo>
                    <a:pt x="4594957" y="216402"/>
                  </a:lnTo>
                  <a:lnTo>
                    <a:pt x="4574427" y="175485"/>
                  </a:lnTo>
                  <a:lnTo>
                    <a:pt x="4548975" y="137802"/>
                  </a:lnTo>
                  <a:lnTo>
                    <a:pt x="4519025" y="103774"/>
                  </a:lnTo>
                  <a:lnTo>
                    <a:pt x="4484997" y="73824"/>
                  </a:lnTo>
                  <a:lnTo>
                    <a:pt x="4447314" y="48372"/>
                  </a:lnTo>
                  <a:lnTo>
                    <a:pt x="4406397" y="27842"/>
                  </a:lnTo>
                  <a:lnTo>
                    <a:pt x="4362670" y="12655"/>
                  </a:lnTo>
                  <a:lnTo>
                    <a:pt x="4316553" y="3234"/>
                  </a:lnTo>
                  <a:lnTo>
                    <a:pt x="4268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28790" y="2668270"/>
              <a:ext cx="4622800" cy="2125980"/>
            </a:xfrm>
            <a:custGeom>
              <a:avLst/>
              <a:gdLst/>
              <a:ahLst/>
              <a:cxnLst/>
              <a:rect l="l" t="t" r="r" b="b"/>
              <a:pathLst>
                <a:path w="4622800" h="2125979">
                  <a:moveTo>
                    <a:pt x="4268469" y="0"/>
                  </a:moveTo>
                  <a:lnTo>
                    <a:pt x="4316553" y="3234"/>
                  </a:lnTo>
                  <a:lnTo>
                    <a:pt x="4362670" y="12655"/>
                  </a:lnTo>
                  <a:lnTo>
                    <a:pt x="4406397" y="27842"/>
                  </a:lnTo>
                  <a:lnTo>
                    <a:pt x="4447314" y="48372"/>
                  </a:lnTo>
                  <a:lnTo>
                    <a:pt x="4484997" y="73824"/>
                  </a:lnTo>
                  <a:lnTo>
                    <a:pt x="4519025" y="103774"/>
                  </a:lnTo>
                  <a:lnTo>
                    <a:pt x="4548975" y="137802"/>
                  </a:lnTo>
                  <a:lnTo>
                    <a:pt x="4574427" y="175485"/>
                  </a:lnTo>
                  <a:lnTo>
                    <a:pt x="4594957" y="216402"/>
                  </a:lnTo>
                  <a:lnTo>
                    <a:pt x="4610144" y="260129"/>
                  </a:lnTo>
                  <a:lnTo>
                    <a:pt x="4619565" y="306246"/>
                  </a:lnTo>
                  <a:lnTo>
                    <a:pt x="4622800" y="354329"/>
                  </a:lnTo>
                  <a:lnTo>
                    <a:pt x="4622800" y="1771649"/>
                  </a:lnTo>
                  <a:lnTo>
                    <a:pt x="4619565" y="1819733"/>
                  </a:lnTo>
                  <a:lnTo>
                    <a:pt x="4610144" y="1865850"/>
                  </a:lnTo>
                  <a:lnTo>
                    <a:pt x="4594957" y="1909577"/>
                  </a:lnTo>
                  <a:lnTo>
                    <a:pt x="4574427" y="1950494"/>
                  </a:lnTo>
                  <a:lnTo>
                    <a:pt x="4548975" y="1988177"/>
                  </a:lnTo>
                  <a:lnTo>
                    <a:pt x="4519025" y="2022205"/>
                  </a:lnTo>
                  <a:lnTo>
                    <a:pt x="4484997" y="2052155"/>
                  </a:lnTo>
                  <a:lnTo>
                    <a:pt x="4447314" y="2077607"/>
                  </a:lnTo>
                  <a:lnTo>
                    <a:pt x="4406397" y="2098137"/>
                  </a:lnTo>
                  <a:lnTo>
                    <a:pt x="4362670" y="2113324"/>
                  </a:lnTo>
                  <a:lnTo>
                    <a:pt x="4316553" y="2122745"/>
                  </a:lnTo>
                  <a:lnTo>
                    <a:pt x="4268469" y="2125979"/>
                  </a:lnTo>
                  <a:lnTo>
                    <a:pt x="354329" y="2125979"/>
                  </a:lnTo>
                  <a:lnTo>
                    <a:pt x="306246" y="2122745"/>
                  </a:lnTo>
                  <a:lnTo>
                    <a:pt x="260129" y="2113324"/>
                  </a:lnTo>
                  <a:lnTo>
                    <a:pt x="216402" y="2098137"/>
                  </a:lnTo>
                  <a:lnTo>
                    <a:pt x="175485" y="2077607"/>
                  </a:lnTo>
                  <a:lnTo>
                    <a:pt x="137802" y="2052155"/>
                  </a:lnTo>
                  <a:lnTo>
                    <a:pt x="103774" y="2022205"/>
                  </a:lnTo>
                  <a:lnTo>
                    <a:pt x="73824" y="1988177"/>
                  </a:lnTo>
                  <a:lnTo>
                    <a:pt x="48372" y="1950494"/>
                  </a:lnTo>
                  <a:lnTo>
                    <a:pt x="27842" y="1909577"/>
                  </a:lnTo>
                  <a:lnTo>
                    <a:pt x="12655" y="1865850"/>
                  </a:lnTo>
                  <a:lnTo>
                    <a:pt x="3234" y="1819733"/>
                  </a:lnTo>
                  <a:lnTo>
                    <a:pt x="0" y="1771649"/>
                  </a:lnTo>
                  <a:lnTo>
                    <a:pt x="0" y="354329"/>
                  </a:lnTo>
                  <a:lnTo>
                    <a:pt x="3234" y="306246"/>
                  </a:lnTo>
                  <a:lnTo>
                    <a:pt x="12655" y="260129"/>
                  </a:lnTo>
                  <a:lnTo>
                    <a:pt x="27842" y="216402"/>
                  </a:lnTo>
                  <a:lnTo>
                    <a:pt x="48372" y="175485"/>
                  </a:lnTo>
                  <a:lnTo>
                    <a:pt x="73824" y="137802"/>
                  </a:lnTo>
                  <a:lnTo>
                    <a:pt x="103774" y="103774"/>
                  </a:lnTo>
                  <a:lnTo>
                    <a:pt x="137802" y="73824"/>
                  </a:lnTo>
                  <a:lnTo>
                    <a:pt x="175485" y="48372"/>
                  </a:lnTo>
                  <a:lnTo>
                    <a:pt x="216402" y="27842"/>
                  </a:lnTo>
                  <a:lnTo>
                    <a:pt x="260129" y="12655"/>
                  </a:lnTo>
                  <a:lnTo>
                    <a:pt x="306246" y="3234"/>
                  </a:lnTo>
                  <a:lnTo>
                    <a:pt x="354329" y="0"/>
                  </a:lnTo>
                  <a:lnTo>
                    <a:pt x="4268469" y="0"/>
                  </a:lnTo>
                  <a:close/>
                </a:path>
              </a:pathLst>
            </a:custGeom>
            <a:ln w="5715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233221" y="2910292"/>
            <a:ext cx="377444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Eğitim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faaliyetlerinin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ardından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ülke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genelinde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resmî </a:t>
            </a:r>
            <a:r>
              <a:rPr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okullarda</a:t>
            </a:r>
            <a:r>
              <a:rPr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görev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yapan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tüm öğretmenlerin</a:t>
            </a:r>
            <a:r>
              <a:rPr b="1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katılımına </a:t>
            </a:r>
            <a:r>
              <a:rPr spc="-30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açık </a:t>
            </a:r>
            <a:r>
              <a:rPr spc="-5" dirty="0">
                <a:latin typeface="Calibri"/>
                <a:cs typeface="Calibri"/>
              </a:rPr>
              <a:t>yarışma yoluyla,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temizlik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hijyen </a:t>
            </a:r>
            <a:r>
              <a:rPr spc="-5" dirty="0">
                <a:latin typeface="Calibri"/>
                <a:cs typeface="Calibri"/>
              </a:rPr>
              <a:t>konusundaki </a:t>
            </a:r>
            <a:r>
              <a:rPr spc="-305" dirty="0"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farkındalığın </a:t>
            </a:r>
            <a:r>
              <a:rPr spc="-5" dirty="0">
                <a:latin typeface="Calibri"/>
                <a:cs typeface="Calibri"/>
              </a:rPr>
              <a:t>okullardan başlayarak,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ülke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geneline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yaygınlaştırılması.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92415" y="1943100"/>
            <a:ext cx="311524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İYİ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UYGULAMALAR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YARIŞMASI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44346" cy="6705600"/>
            <a:chOff x="0" y="0"/>
            <a:chExt cx="7396480" cy="6858000"/>
          </a:xfrm>
        </p:grpSpPr>
        <p:sp>
          <p:nvSpPr>
            <p:cNvPr id="3" name="object 3"/>
            <p:cNvSpPr/>
            <p:nvPr/>
          </p:nvSpPr>
          <p:spPr>
            <a:xfrm>
              <a:off x="627380" y="0"/>
              <a:ext cx="6375400" cy="6858000"/>
            </a:xfrm>
            <a:custGeom>
              <a:avLst/>
              <a:gdLst/>
              <a:ahLst/>
              <a:cxnLst/>
              <a:rect l="l" t="t" r="r" b="b"/>
              <a:pathLst>
                <a:path w="6375400" h="6858000">
                  <a:moveTo>
                    <a:pt x="4810760" y="2616200"/>
                  </a:moveTo>
                  <a:lnTo>
                    <a:pt x="3932047" y="2616200"/>
                  </a:lnTo>
                  <a:lnTo>
                    <a:pt x="0" y="6858000"/>
                  </a:lnTo>
                  <a:lnTo>
                    <a:pt x="878713" y="6858000"/>
                  </a:lnTo>
                  <a:lnTo>
                    <a:pt x="4810760" y="2616200"/>
                  </a:lnTo>
                  <a:close/>
                </a:path>
                <a:path w="6375400" h="6858000">
                  <a:moveTo>
                    <a:pt x="6375400" y="0"/>
                  </a:moveTo>
                  <a:lnTo>
                    <a:pt x="5549519" y="0"/>
                  </a:lnTo>
                  <a:lnTo>
                    <a:pt x="3126740" y="2613660"/>
                  </a:lnTo>
                  <a:lnTo>
                    <a:pt x="3952621" y="2613660"/>
                  </a:lnTo>
                  <a:lnTo>
                    <a:pt x="6375400" y="0"/>
                  </a:lnTo>
                  <a:close/>
                </a:path>
              </a:pathLst>
            </a:custGeom>
            <a:solidFill>
              <a:srgbClr val="00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40"/>
              <a:ext cx="7396480" cy="68529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724400" y="991718"/>
            <a:ext cx="6697980" cy="3183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842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1-Biyolojik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tehditler: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Mikroorganizmalarla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mücadele.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Okullarda </a:t>
            </a:r>
            <a:r>
              <a:rPr sz="1400" spc="-5" dirty="0">
                <a:latin typeface="Calibri"/>
                <a:cs typeface="Calibri"/>
              </a:rPr>
              <a:t>hijyenin </a:t>
            </a:r>
            <a:r>
              <a:rPr sz="1400" dirty="0">
                <a:latin typeface="Calibri"/>
                <a:cs typeface="Calibri"/>
              </a:rPr>
              <a:t>en </a:t>
            </a:r>
            <a:r>
              <a:rPr sz="1400" spc="-5" dirty="0">
                <a:latin typeface="Calibri"/>
                <a:cs typeface="Calibri"/>
              </a:rPr>
              <a:t>önemli </a:t>
            </a:r>
            <a:r>
              <a:rPr sz="1400" spc="-20" dirty="0">
                <a:latin typeface="Calibri"/>
                <a:cs typeface="Calibri"/>
              </a:rPr>
              <a:t>hedefidir. </a:t>
            </a:r>
            <a:r>
              <a:rPr sz="1400" spc="-5" dirty="0">
                <a:latin typeface="Calibri"/>
                <a:cs typeface="Calibri"/>
              </a:rPr>
              <a:t>Bu tehdide </a:t>
            </a:r>
            <a:r>
              <a:rPr sz="1400" spc="-15" dirty="0">
                <a:latin typeface="Calibri"/>
                <a:cs typeface="Calibri"/>
              </a:rPr>
              <a:t>karşı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temizlik,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önemli </a:t>
            </a:r>
            <a:r>
              <a:rPr sz="1400" spc="-25" dirty="0">
                <a:latin typeface="Calibri"/>
                <a:cs typeface="Calibri"/>
              </a:rPr>
              <a:t>silahtır.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 marL="1819910" marR="130175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2-Kimyasal</a:t>
            </a:r>
            <a:r>
              <a:rPr sz="1400" b="1" spc="1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tehditler:</a:t>
            </a:r>
            <a:r>
              <a:rPr sz="1400" b="1" spc="105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Kullanılan</a:t>
            </a:r>
            <a:r>
              <a:rPr sz="1400" spc="1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temizlik</a:t>
            </a:r>
            <a:r>
              <a:rPr sz="1400" spc="114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malzemelerinin</a:t>
            </a:r>
            <a:r>
              <a:rPr sz="1400" spc="114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yanı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sıra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içme</a:t>
            </a:r>
            <a:r>
              <a:rPr sz="1400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suyu, 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gıda</a:t>
            </a:r>
            <a:r>
              <a:rPr sz="14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katkı</a:t>
            </a:r>
            <a:r>
              <a:rPr sz="14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maddeleri </a:t>
            </a:r>
            <a:r>
              <a:rPr sz="1400" spc="-10" dirty="0">
                <a:latin typeface="Calibri"/>
                <a:cs typeface="Calibri"/>
              </a:rPr>
              <a:t>ve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kirli</a:t>
            </a:r>
            <a:r>
              <a:rPr sz="1400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hava </a:t>
            </a:r>
            <a:r>
              <a:rPr sz="1400" dirty="0">
                <a:latin typeface="Calibri"/>
                <a:cs typeface="Calibri"/>
              </a:rPr>
              <a:t>bu</a:t>
            </a:r>
            <a:r>
              <a:rPr sz="1400" spc="-15" dirty="0">
                <a:latin typeface="Calibri"/>
                <a:cs typeface="Calibri"/>
              </a:rPr>
              <a:t> kapsamdadır.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Calibri"/>
              <a:cs typeface="Calibri"/>
            </a:endParaRPr>
          </a:p>
          <a:p>
            <a:pPr marL="119253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3-Fiziksel</a:t>
            </a:r>
            <a:r>
              <a:rPr sz="1400" b="1" spc="1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tehditler:</a:t>
            </a:r>
            <a:r>
              <a:rPr sz="1400" b="1" spc="120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Gürültü,</a:t>
            </a:r>
            <a:r>
              <a:rPr sz="1400" spc="1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kötü</a:t>
            </a:r>
            <a:r>
              <a:rPr sz="1400" spc="13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aydınlatma,</a:t>
            </a:r>
            <a:r>
              <a:rPr sz="1400" spc="13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toz,</a:t>
            </a:r>
            <a:r>
              <a:rPr sz="1400" spc="1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soğuk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ya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fazla</a:t>
            </a:r>
            <a:endParaRPr sz="1400" dirty="0">
              <a:latin typeface="Calibri"/>
              <a:cs typeface="Calibri"/>
            </a:endParaRPr>
          </a:p>
          <a:p>
            <a:pPr marL="119253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sıcak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ortam</a:t>
            </a:r>
            <a:r>
              <a:rPr sz="14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ısısı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gibi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tehditlerdir.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Toz,</a:t>
            </a:r>
            <a:r>
              <a:rPr sz="1400" spc="-5" dirty="0">
                <a:latin typeface="Calibri"/>
                <a:cs typeface="Calibri"/>
              </a:rPr>
              <a:t> doğrudan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temizlikle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ilişkilidir.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Calibri"/>
              <a:cs typeface="Calibri"/>
            </a:endParaRPr>
          </a:p>
          <a:p>
            <a:pPr marL="711835" marR="106553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4-Ergonomik</a:t>
            </a:r>
            <a:r>
              <a:rPr sz="1400" b="1" spc="2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tehditler:</a:t>
            </a:r>
            <a:r>
              <a:rPr sz="1400" b="1" spc="2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Öğrenciye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uygun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mekân</a:t>
            </a:r>
            <a:r>
              <a:rPr sz="1400" spc="24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ve</a:t>
            </a:r>
            <a:r>
              <a:rPr sz="1400" spc="2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araç</a:t>
            </a:r>
            <a:r>
              <a:rPr sz="1400" spc="24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gereç </a:t>
            </a:r>
            <a:r>
              <a:rPr sz="1400" spc="-30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kullanımı,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tehdide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karşı</a:t>
            </a:r>
            <a:r>
              <a:rPr sz="1400" dirty="0">
                <a:latin typeface="Calibri"/>
                <a:cs typeface="Calibri"/>
              </a:rPr>
              <a:t> doğru </a:t>
            </a:r>
            <a:r>
              <a:rPr sz="1400" spc="-5" dirty="0">
                <a:latin typeface="Calibri"/>
                <a:cs typeface="Calibri"/>
              </a:rPr>
              <a:t>davranış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kapsamdadır.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1400" b="1" spc="-10" dirty="0">
                <a:latin typeface="Calibri"/>
                <a:cs typeface="Calibri"/>
              </a:rPr>
              <a:t>5-Psikososyal</a:t>
            </a:r>
            <a:r>
              <a:rPr sz="1400" b="1" spc="1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tehditler:</a:t>
            </a:r>
            <a:r>
              <a:rPr sz="1400" b="1" spc="1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Öğrencilerin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elbette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çalışanların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mutlu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huzurlu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olmalarını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güven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altında</a:t>
            </a:r>
            <a:r>
              <a:rPr sz="1400" spc="3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hissetmelerini</a:t>
            </a:r>
            <a:r>
              <a:rPr sz="1400" spc="3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sağlamak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temel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hedeftir.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0"/>
            <a:ext cx="4856099" cy="2667000"/>
            <a:chOff x="3355340" y="0"/>
            <a:chExt cx="4568825" cy="24555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5340" y="0"/>
              <a:ext cx="4568444" cy="24551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88080" y="5080"/>
              <a:ext cx="3916679" cy="1940560"/>
            </a:xfrm>
            <a:custGeom>
              <a:avLst/>
              <a:gdLst/>
              <a:ahLst/>
              <a:cxnLst/>
              <a:rect l="l" t="t" r="r" b="b"/>
              <a:pathLst>
                <a:path w="3916679" h="1940560">
                  <a:moveTo>
                    <a:pt x="3916679" y="0"/>
                  </a:moveTo>
                  <a:lnTo>
                    <a:pt x="0" y="0"/>
                  </a:lnTo>
                  <a:lnTo>
                    <a:pt x="1958340" y="1940560"/>
                  </a:lnTo>
                  <a:lnTo>
                    <a:pt x="3916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67480" y="5080"/>
              <a:ext cx="3355340" cy="1663700"/>
            </a:xfrm>
            <a:custGeom>
              <a:avLst/>
              <a:gdLst/>
              <a:ahLst/>
              <a:cxnLst/>
              <a:rect l="l" t="t" r="r" b="b"/>
              <a:pathLst>
                <a:path w="3355340" h="1663700">
                  <a:moveTo>
                    <a:pt x="3355340" y="0"/>
                  </a:moveTo>
                  <a:lnTo>
                    <a:pt x="0" y="0"/>
                  </a:lnTo>
                  <a:lnTo>
                    <a:pt x="1677670" y="1663700"/>
                  </a:lnTo>
                  <a:lnTo>
                    <a:pt x="3355340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82836" y="126745"/>
            <a:ext cx="1905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Projenin</a:t>
            </a:r>
            <a:endParaRPr sz="2400" dirty="0"/>
          </a:p>
          <a:p>
            <a:pPr algn="ctr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</a:rPr>
              <a:t>Hijyen</a:t>
            </a:r>
            <a:r>
              <a:rPr sz="2400" spc="-50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Yaklaşımı</a:t>
            </a:r>
            <a:endParaRPr sz="2400" dirty="0"/>
          </a:p>
        </p:txBody>
      </p:sp>
      <p:sp>
        <p:nvSpPr>
          <p:cNvPr id="11" name="object 11"/>
          <p:cNvSpPr txBox="1"/>
          <p:nvPr/>
        </p:nvSpPr>
        <p:spPr>
          <a:xfrm>
            <a:off x="5761989" y="4747212"/>
            <a:ext cx="4810760" cy="13843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bağlamda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hijyenik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bir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eğitim</a:t>
            </a:r>
            <a:r>
              <a:rPr sz="1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ortamını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hedefliyorsak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sağlık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güvenliğe</a:t>
            </a:r>
            <a:r>
              <a:rPr sz="14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tehdit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oluşturabilecek</a:t>
            </a:r>
            <a:endParaRPr sz="1400" dirty="0">
              <a:latin typeface="Calibri"/>
              <a:cs typeface="Calibri"/>
            </a:endParaRPr>
          </a:p>
          <a:p>
            <a:pPr marL="669290" marR="662305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alanı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hem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bireysel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hem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çevresel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düzlemde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değerlendirmeliyiz.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0457" y="2851407"/>
            <a:ext cx="3913504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Çevresel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hijyen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konusunun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başat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aktörüdür.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Okul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binasında,</a:t>
            </a:r>
            <a:r>
              <a:rPr sz="14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dersliklerde,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koridorlarda</a:t>
            </a:r>
            <a:r>
              <a:rPr lang="tr-TR" sz="1400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;</a:t>
            </a:r>
            <a:r>
              <a:rPr sz="1400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biyolojik,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kimyasal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</a:t>
            </a:r>
            <a:r>
              <a:rPr sz="1400" spc="-5" dirty="0">
                <a:latin typeface="Calibri"/>
                <a:cs typeface="Calibri"/>
              </a:rPr>
              <a:t> fiziksel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tehditlerin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giderilmesi,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ergonomiye uygun malzeme kullanımı,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pozitif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bir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okul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ikliminin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oluşturulmasından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sorumludur.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Çevresel hijyenin kurulması </a:t>
            </a:r>
            <a:r>
              <a:rPr sz="1400" spc="-5" dirty="0">
                <a:latin typeface="Calibri"/>
                <a:cs typeface="Calibri"/>
              </a:rPr>
              <a:t>kadar sürdürülmesini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denetlemelidir.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4547" y="2320984"/>
            <a:ext cx="988060" cy="596900"/>
            <a:chOff x="660400" y="2524760"/>
            <a:chExt cx="988060" cy="596900"/>
          </a:xfrm>
        </p:grpSpPr>
        <p:sp>
          <p:nvSpPr>
            <p:cNvPr id="4" name="object 4"/>
            <p:cNvSpPr/>
            <p:nvPr/>
          </p:nvSpPr>
          <p:spPr>
            <a:xfrm>
              <a:off x="666750" y="253111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975360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114757" y="483488"/>
                  </a:lnTo>
                  <a:lnTo>
                    <a:pt x="114757" y="131572"/>
                  </a:lnTo>
                  <a:lnTo>
                    <a:pt x="622046" y="115569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253111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0" y="0"/>
                  </a:moveTo>
                  <a:lnTo>
                    <a:pt x="975360" y="0"/>
                  </a:lnTo>
                  <a:lnTo>
                    <a:pt x="622046" y="115569"/>
                  </a:lnTo>
                  <a:lnTo>
                    <a:pt x="114757" y="131572"/>
                  </a:lnTo>
                  <a:lnTo>
                    <a:pt x="114757" y="483488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539931" y="4572000"/>
            <a:ext cx="988060" cy="596900"/>
            <a:chOff x="4472940" y="4574540"/>
            <a:chExt cx="988060" cy="596900"/>
          </a:xfrm>
        </p:grpSpPr>
        <p:sp>
          <p:nvSpPr>
            <p:cNvPr id="7" name="object 7"/>
            <p:cNvSpPr/>
            <p:nvPr/>
          </p:nvSpPr>
          <p:spPr>
            <a:xfrm>
              <a:off x="4479290" y="458089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975360" y="0"/>
                  </a:moveTo>
                  <a:lnTo>
                    <a:pt x="860551" y="100711"/>
                  </a:lnTo>
                  <a:lnTo>
                    <a:pt x="860551" y="452628"/>
                  </a:lnTo>
                  <a:lnTo>
                    <a:pt x="353313" y="468630"/>
                  </a:lnTo>
                  <a:lnTo>
                    <a:pt x="0" y="584200"/>
                  </a:lnTo>
                  <a:lnTo>
                    <a:pt x="975360" y="58420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79290" y="458089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975360" y="584200"/>
                  </a:moveTo>
                  <a:lnTo>
                    <a:pt x="0" y="584200"/>
                  </a:lnTo>
                  <a:lnTo>
                    <a:pt x="353313" y="468630"/>
                  </a:lnTo>
                  <a:lnTo>
                    <a:pt x="860551" y="452628"/>
                  </a:lnTo>
                  <a:lnTo>
                    <a:pt x="860551" y="100711"/>
                  </a:lnTo>
                  <a:lnTo>
                    <a:pt x="975360" y="0"/>
                  </a:lnTo>
                  <a:lnTo>
                    <a:pt x="975360" y="58420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0"/>
            <a:ext cx="4046854" cy="2324735"/>
            <a:chOff x="0" y="0"/>
            <a:chExt cx="4046854" cy="232473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46572" cy="232420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6566" y="0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14400" y="111378"/>
            <a:ext cx="19748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 err="1">
                <a:solidFill>
                  <a:srgbClr val="FFFFFF"/>
                </a:solidFill>
              </a:rPr>
              <a:t>Okul</a:t>
            </a:r>
            <a:r>
              <a:rPr sz="2000" spc="-90" dirty="0">
                <a:solidFill>
                  <a:srgbClr val="FFFFFF"/>
                </a:solidFill>
              </a:rPr>
              <a:t> </a:t>
            </a:r>
            <a:r>
              <a:rPr lang="tr-TR" sz="2000" dirty="0" smtClean="0">
                <a:solidFill>
                  <a:srgbClr val="FFFFFF"/>
                </a:solidFill>
              </a:rPr>
              <a:t>Yöneticilerinin </a:t>
            </a:r>
            <a:endParaRPr sz="2000" dirty="0"/>
          </a:p>
          <a:p>
            <a:pPr marL="2540" algn="ctr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</a:rPr>
              <a:t>Rolü</a:t>
            </a:r>
            <a:endParaRPr sz="2000" dirty="0"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1540" y="2481579"/>
            <a:ext cx="4912360" cy="256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0509" y="2298578"/>
            <a:ext cx="34524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Öğretmen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rol </a:t>
            </a:r>
            <a:r>
              <a:rPr sz="1400" spc="-20" dirty="0">
                <a:latin typeface="Calibri"/>
                <a:cs typeface="Calibri"/>
              </a:rPr>
              <a:t>modeldir.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kendisinin </a:t>
            </a:r>
            <a:r>
              <a:rPr sz="1400" dirty="0">
                <a:latin typeface="Calibri"/>
                <a:cs typeface="Calibri"/>
              </a:rPr>
              <a:t>hem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</a:p>
          <a:p>
            <a:pPr marL="9652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öğrencilerin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bireysel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hijyeninden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sorumludur.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67400" y="2132584"/>
            <a:ext cx="988060" cy="599440"/>
            <a:chOff x="6090920" y="1879600"/>
            <a:chExt cx="988060" cy="599440"/>
          </a:xfrm>
        </p:grpSpPr>
        <p:sp>
          <p:nvSpPr>
            <p:cNvPr id="4" name="object 4"/>
            <p:cNvSpPr/>
            <p:nvPr/>
          </p:nvSpPr>
          <p:spPr>
            <a:xfrm>
              <a:off x="6097270" y="188595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59" h="586739">
                  <a:moveTo>
                    <a:pt x="975359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114807" y="485648"/>
                  </a:lnTo>
                  <a:lnTo>
                    <a:pt x="114807" y="132079"/>
                  </a:lnTo>
                  <a:lnTo>
                    <a:pt x="622046" y="116077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7270" y="1885950"/>
              <a:ext cx="975360" cy="586740"/>
            </a:xfrm>
            <a:custGeom>
              <a:avLst/>
              <a:gdLst/>
              <a:ahLst/>
              <a:cxnLst/>
              <a:rect l="l" t="t" r="r" b="b"/>
              <a:pathLst>
                <a:path w="975359" h="586739">
                  <a:moveTo>
                    <a:pt x="0" y="0"/>
                  </a:moveTo>
                  <a:lnTo>
                    <a:pt x="975359" y="0"/>
                  </a:lnTo>
                  <a:lnTo>
                    <a:pt x="622046" y="116077"/>
                  </a:lnTo>
                  <a:lnTo>
                    <a:pt x="114807" y="132079"/>
                  </a:lnTo>
                  <a:lnTo>
                    <a:pt x="114807" y="485648"/>
                  </a:lnTo>
                  <a:lnTo>
                    <a:pt x="0" y="58673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515600" y="5140576"/>
            <a:ext cx="988060" cy="596900"/>
            <a:chOff x="10330180" y="5242559"/>
            <a:chExt cx="988060" cy="596900"/>
          </a:xfrm>
        </p:grpSpPr>
        <p:sp>
          <p:nvSpPr>
            <p:cNvPr id="7" name="object 7"/>
            <p:cNvSpPr/>
            <p:nvPr/>
          </p:nvSpPr>
          <p:spPr>
            <a:xfrm>
              <a:off x="10336530" y="5248909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59" h="584200">
                  <a:moveTo>
                    <a:pt x="975360" y="0"/>
                  </a:moveTo>
                  <a:lnTo>
                    <a:pt x="860551" y="100710"/>
                  </a:lnTo>
                  <a:lnTo>
                    <a:pt x="860551" y="452627"/>
                  </a:lnTo>
                  <a:lnTo>
                    <a:pt x="353314" y="468642"/>
                  </a:lnTo>
                  <a:lnTo>
                    <a:pt x="0" y="584199"/>
                  </a:lnTo>
                  <a:lnTo>
                    <a:pt x="975360" y="584199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36530" y="5248909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59" h="584200">
                  <a:moveTo>
                    <a:pt x="975360" y="584199"/>
                  </a:moveTo>
                  <a:lnTo>
                    <a:pt x="0" y="584199"/>
                  </a:lnTo>
                  <a:lnTo>
                    <a:pt x="353314" y="468642"/>
                  </a:lnTo>
                  <a:lnTo>
                    <a:pt x="860551" y="452627"/>
                  </a:lnTo>
                  <a:lnTo>
                    <a:pt x="860551" y="100710"/>
                  </a:lnTo>
                  <a:lnTo>
                    <a:pt x="975360" y="0"/>
                  </a:lnTo>
                  <a:lnTo>
                    <a:pt x="975360" y="58419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0"/>
            <a:ext cx="4182745" cy="2432685"/>
            <a:chOff x="0" y="0"/>
            <a:chExt cx="4182745" cy="243268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182364" cy="24323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6566" y="0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85800" y="212777"/>
            <a:ext cx="230930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Öğretmenlerin</a:t>
            </a:r>
            <a:endParaRPr sz="2400" dirty="0"/>
          </a:p>
          <a:p>
            <a:pPr marL="635" algn="ctr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</a:rPr>
              <a:t>Rolü</a:t>
            </a:r>
            <a:endParaRPr sz="2400" dirty="0"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657" y="2926698"/>
            <a:ext cx="4648200" cy="287782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172200" y="2915196"/>
            <a:ext cx="5165725" cy="2644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720" algn="l"/>
              </a:tabLst>
            </a:pPr>
            <a:r>
              <a:rPr sz="1400" spc="-25" dirty="0">
                <a:latin typeface="Calibri"/>
                <a:cs typeface="Calibri"/>
              </a:rPr>
              <a:t>Temiz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olmayı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temiz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kalmayı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(biyolojik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tehditlere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karşı),</a:t>
            </a:r>
            <a:endParaRPr sz="1400" b="1" dirty="0">
              <a:latin typeface="Calibri"/>
              <a:cs typeface="Calibri"/>
            </a:endParaRPr>
          </a:p>
          <a:p>
            <a:pPr marL="29972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Sağlıklı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tüketimi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güvenilir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gıda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alımı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ile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kirli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havadan</a:t>
            </a:r>
            <a:endParaRPr sz="1400" dirty="0">
              <a:latin typeface="Calibri"/>
              <a:cs typeface="Calibri"/>
            </a:endParaRPr>
          </a:p>
          <a:p>
            <a:pPr marL="299720" algn="just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kaçınmayı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(fiziksel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ve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kimyasal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tehditlere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karşı),</a:t>
            </a:r>
            <a:endParaRPr sz="1400" b="1" dirty="0">
              <a:latin typeface="Calibri"/>
              <a:cs typeface="Calibri"/>
            </a:endParaRPr>
          </a:p>
          <a:p>
            <a:pPr marL="299720" marR="188595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Araç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gereçleri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bedenlerini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koruyacak </a:t>
            </a:r>
            <a:r>
              <a:rPr sz="1400" dirty="0">
                <a:latin typeface="Calibri"/>
                <a:cs typeface="Calibri"/>
              </a:rPr>
              <a:t>biçimde </a:t>
            </a:r>
            <a:r>
              <a:rPr sz="1400" spc="-10" dirty="0">
                <a:latin typeface="Calibri"/>
                <a:cs typeface="Calibri"/>
              </a:rPr>
              <a:t>kullanmayı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beden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sağlıklarını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riske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atmadan</a:t>
            </a:r>
            <a:r>
              <a:rPr sz="14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hareket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etmeyi 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(ergonomik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tehditlere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karşı),</a:t>
            </a:r>
            <a:endParaRPr sz="1400" b="1" dirty="0">
              <a:latin typeface="Calibri"/>
              <a:cs typeface="Calibri"/>
            </a:endParaRPr>
          </a:p>
          <a:p>
            <a:pPr marL="29972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Birbirleriyle</a:t>
            </a:r>
            <a:r>
              <a:rPr sz="1400" spc="2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ve</a:t>
            </a:r>
            <a:r>
              <a:rPr sz="1400" spc="2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toplumun</a:t>
            </a:r>
            <a:r>
              <a:rPr sz="1400" spc="2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diğer</a:t>
            </a:r>
            <a:r>
              <a:rPr sz="1400" spc="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bireyleriyle</a:t>
            </a:r>
            <a:r>
              <a:rPr sz="1400" spc="2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iyi</a:t>
            </a:r>
            <a:r>
              <a:rPr sz="1400" spc="2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geçinmeyi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299720" algn="just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(psikososyal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tehditlere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karşı) </a:t>
            </a:r>
            <a:r>
              <a:rPr sz="1400" spc="-15" dirty="0">
                <a:latin typeface="Calibri"/>
                <a:cs typeface="Calibri"/>
              </a:rPr>
              <a:t>öğretmelidir.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Calibri"/>
              <a:cs typeface="Calibri"/>
            </a:endParaRPr>
          </a:p>
          <a:p>
            <a:pPr marL="201295">
              <a:lnSpc>
                <a:spcPct val="100000"/>
              </a:lnSpc>
            </a:pP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Veliler</a:t>
            </a:r>
            <a:r>
              <a:rPr sz="1400" b="1" u="sng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ile</a:t>
            </a:r>
            <a:r>
              <a:rPr sz="1400" b="1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iş</a:t>
            </a:r>
            <a:r>
              <a:rPr sz="1400" b="1" u="sng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birliği</a:t>
            </a:r>
            <a:r>
              <a:rPr sz="1400" b="1" u="sng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içinde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olmalı,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hijyen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konusunda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bildiklerini</a:t>
            </a:r>
            <a:endParaRPr sz="1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01295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paylaşmalı</a:t>
            </a:r>
            <a:r>
              <a:rPr sz="1400" spc="-10" dirty="0">
                <a:latin typeface="Calibri"/>
                <a:cs typeface="Calibri"/>
              </a:rPr>
              <a:t> ve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beklentilerini</a:t>
            </a:r>
            <a:r>
              <a:rPr sz="14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açık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bir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 dille</a:t>
            </a:r>
            <a:r>
              <a:rPr sz="1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ifade</a:t>
            </a:r>
            <a:r>
              <a:rPr sz="14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etmelidir.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7367" y="2508962"/>
            <a:ext cx="105961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Öğrencilere,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944" y="2814065"/>
            <a:ext cx="2672080" cy="19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289560" indent="-2012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13360" algn="l"/>
                <a:tab pos="213995" algn="l"/>
              </a:tabLst>
            </a:pPr>
            <a:r>
              <a:rPr sz="1400" spc="-10" dirty="0">
                <a:latin typeface="Calibri"/>
                <a:cs typeface="Calibri"/>
              </a:rPr>
              <a:t>Okul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ortamının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temiz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 tutulmasından </a:t>
            </a:r>
            <a:r>
              <a:rPr sz="1400" spc="-10" dirty="0">
                <a:latin typeface="Calibri"/>
                <a:cs typeface="Calibri"/>
              </a:rPr>
              <a:t>ve </a:t>
            </a:r>
            <a:r>
              <a:rPr sz="1400" spc="-5" dirty="0">
                <a:latin typeface="Calibri"/>
                <a:cs typeface="Calibri"/>
              </a:rPr>
              <a:t>öğrencilerin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güvenliğinden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 err="1">
                <a:latin typeface="Calibri"/>
                <a:cs typeface="Calibri"/>
              </a:rPr>
              <a:t>sorumludur</a:t>
            </a:r>
            <a:r>
              <a:rPr sz="1400" spc="-20" dirty="0" smtClean="0">
                <a:latin typeface="Calibri"/>
                <a:cs typeface="Calibri"/>
              </a:rPr>
              <a:t>.</a:t>
            </a:r>
            <a:endParaRPr lang="tr-TR" sz="1400" spc="-20" dirty="0" smtClean="0">
              <a:latin typeface="Calibri"/>
              <a:cs typeface="Calibri"/>
            </a:endParaRPr>
          </a:p>
          <a:p>
            <a:pPr marL="12065" marR="289560">
              <a:lnSpc>
                <a:spcPct val="100000"/>
              </a:lnSpc>
              <a:spcBef>
                <a:spcPts val="100"/>
              </a:spcBef>
              <a:tabLst>
                <a:tab pos="213360" algn="l"/>
                <a:tab pos="213995" algn="l"/>
              </a:tabLst>
            </a:pPr>
            <a:endParaRPr sz="140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360" algn="l"/>
                <a:tab pos="213995" algn="l"/>
              </a:tabLst>
            </a:pP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Kaza</a:t>
            </a:r>
            <a:r>
              <a:rPr sz="1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1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yaralanmaya</a:t>
            </a:r>
            <a:r>
              <a:rPr sz="1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yol</a:t>
            </a:r>
            <a:endParaRPr sz="1400" dirty="0">
              <a:latin typeface="Calibri"/>
              <a:cs typeface="Calibri"/>
            </a:endParaRPr>
          </a:p>
          <a:p>
            <a:pPr marL="213360" marR="508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açabilecek her </a:t>
            </a:r>
            <a:r>
              <a:rPr sz="1400" spc="-5" dirty="0">
                <a:latin typeface="Calibri"/>
                <a:cs typeface="Calibri"/>
              </a:rPr>
              <a:t>türlü olumsuz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durumu </a:t>
            </a:r>
            <a:r>
              <a:rPr sz="1400" spc="-10" dirty="0">
                <a:latin typeface="Calibri"/>
                <a:cs typeface="Calibri"/>
              </a:rPr>
              <a:t>fark </a:t>
            </a:r>
            <a:r>
              <a:rPr sz="1400" dirty="0">
                <a:latin typeface="Calibri"/>
                <a:cs typeface="Calibri"/>
              </a:rPr>
              <a:t>edebilecek </a:t>
            </a:r>
            <a:r>
              <a:rPr sz="1400" spc="-10" dirty="0">
                <a:latin typeface="Calibri"/>
                <a:cs typeface="Calibri"/>
              </a:rPr>
              <a:t>ve gerekli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önlemleri</a:t>
            </a:r>
            <a:r>
              <a:rPr sz="1400" dirty="0">
                <a:latin typeface="Calibri"/>
                <a:cs typeface="Calibri"/>
              </a:rPr>
              <a:t> alıp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tehlikeyi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önleyecek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yeterlikte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olmalıdır.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182745" cy="2781300"/>
            <a:chOff x="0" y="0"/>
            <a:chExt cx="4182745" cy="2781300"/>
          </a:xfrm>
        </p:grpSpPr>
        <p:sp>
          <p:nvSpPr>
            <p:cNvPr id="4" name="object 4"/>
            <p:cNvSpPr/>
            <p:nvPr/>
          </p:nvSpPr>
          <p:spPr>
            <a:xfrm>
              <a:off x="666750" y="219075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975360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114757" y="483488"/>
                  </a:lnTo>
                  <a:lnTo>
                    <a:pt x="114757" y="131572"/>
                  </a:lnTo>
                  <a:lnTo>
                    <a:pt x="622046" y="11557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2190750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60" h="584200">
                  <a:moveTo>
                    <a:pt x="0" y="0"/>
                  </a:moveTo>
                  <a:lnTo>
                    <a:pt x="975360" y="0"/>
                  </a:lnTo>
                  <a:lnTo>
                    <a:pt x="622046" y="115570"/>
                  </a:lnTo>
                  <a:lnTo>
                    <a:pt x="114757" y="131572"/>
                  </a:lnTo>
                  <a:lnTo>
                    <a:pt x="114757" y="483488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182364" cy="24323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3843020" cy="1922780"/>
            </a:xfrm>
            <a:custGeom>
              <a:avLst/>
              <a:gdLst/>
              <a:ahLst/>
              <a:cxnLst/>
              <a:rect l="l" t="t" r="r" b="b"/>
              <a:pathLst>
                <a:path w="3843020" h="1922780">
                  <a:moveTo>
                    <a:pt x="3842860" y="0"/>
                  </a:moveTo>
                  <a:lnTo>
                    <a:pt x="0" y="0"/>
                  </a:lnTo>
                  <a:lnTo>
                    <a:pt x="0" y="32604"/>
                  </a:lnTo>
                  <a:lnTo>
                    <a:pt x="1905000" y="1922779"/>
                  </a:lnTo>
                  <a:lnTo>
                    <a:pt x="384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6566" y="0"/>
              <a:ext cx="3317240" cy="1643380"/>
            </a:xfrm>
            <a:custGeom>
              <a:avLst/>
              <a:gdLst/>
              <a:ahLst/>
              <a:cxnLst/>
              <a:rect l="l" t="t" r="r" b="b"/>
              <a:pathLst>
                <a:path w="3317240" h="1643380">
                  <a:moveTo>
                    <a:pt x="3316867" y="0"/>
                  </a:moveTo>
                  <a:lnTo>
                    <a:pt x="0" y="0"/>
                  </a:lnTo>
                  <a:lnTo>
                    <a:pt x="1658433" y="1643379"/>
                  </a:lnTo>
                  <a:lnTo>
                    <a:pt x="3316867" y="0"/>
                  </a:lnTo>
                  <a:close/>
                </a:path>
              </a:pathLst>
            </a:custGeom>
            <a:solidFill>
              <a:srgbClr val="0E1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604500" y="4602479"/>
            <a:ext cx="988060" cy="596900"/>
            <a:chOff x="10604500" y="4602479"/>
            <a:chExt cx="988060" cy="596900"/>
          </a:xfrm>
        </p:grpSpPr>
        <p:sp>
          <p:nvSpPr>
            <p:cNvPr id="10" name="object 10"/>
            <p:cNvSpPr/>
            <p:nvPr/>
          </p:nvSpPr>
          <p:spPr>
            <a:xfrm>
              <a:off x="10610850" y="4608829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59" h="584200">
                  <a:moveTo>
                    <a:pt x="975359" y="0"/>
                  </a:moveTo>
                  <a:lnTo>
                    <a:pt x="860551" y="100711"/>
                  </a:lnTo>
                  <a:lnTo>
                    <a:pt x="860551" y="452628"/>
                  </a:lnTo>
                  <a:lnTo>
                    <a:pt x="353314" y="468630"/>
                  </a:lnTo>
                  <a:lnTo>
                    <a:pt x="0" y="584200"/>
                  </a:lnTo>
                  <a:lnTo>
                    <a:pt x="975359" y="584200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10850" y="4608829"/>
              <a:ext cx="975360" cy="584200"/>
            </a:xfrm>
            <a:custGeom>
              <a:avLst/>
              <a:gdLst/>
              <a:ahLst/>
              <a:cxnLst/>
              <a:rect l="l" t="t" r="r" b="b"/>
              <a:pathLst>
                <a:path w="975359" h="584200">
                  <a:moveTo>
                    <a:pt x="975359" y="584200"/>
                  </a:moveTo>
                  <a:lnTo>
                    <a:pt x="0" y="584200"/>
                  </a:lnTo>
                  <a:lnTo>
                    <a:pt x="353314" y="468630"/>
                  </a:lnTo>
                  <a:lnTo>
                    <a:pt x="860551" y="452628"/>
                  </a:lnTo>
                  <a:lnTo>
                    <a:pt x="860551" y="100711"/>
                  </a:lnTo>
                  <a:lnTo>
                    <a:pt x="975359" y="0"/>
                  </a:lnTo>
                  <a:lnTo>
                    <a:pt x="975359" y="58420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45819" y="111378"/>
            <a:ext cx="21158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</a:rPr>
              <a:t>Destek</a:t>
            </a:r>
            <a:r>
              <a:rPr sz="2000" spc="-25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Personelinin</a:t>
            </a:r>
            <a:endParaRPr sz="2000"/>
          </a:p>
          <a:p>
            <a:pPr algn="ctr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</a:rPr>
              <a:t>Rolü</a:t>
            </a:r>
            <a:endParaRPr sz="2000"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7000" y="2250439"/>
            <a:ext cx="4213859" cy="280416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541384" y="2835909"/>
            <a:ext cx="2659380" cy="19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487045" indent="-20066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12725" algn="l"/>
                <a:tab pos="213360" algn="l"/>
              </a:tabLst>
            </a:pPr>
            <a:r>
              <a:rPr sz="1400" spc="-10" dirty="0">
                <a:latin typeface="Calibri"/>
                <a:cs typeface="Calibri"/>
              </a:rPr>
              <a:t>Okul </a:t>
            </a:r>
            <a:r>
              <a:rPr sz="1400" spc="-5" dirty="0">
                <a:latin typeface="Calibri"/>
                <a:cs typeface="Calibri"/>
              </a:rPr>
              <a:t>müdürü tarafından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denetlenir,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ancak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süreklilik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konusunu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5" dirty="0" err="1">
                <a:latin typeface="Calibri"/>
                <a:cs typeface="Calibri"/>
              </a:rPr>
              <a:t>içselleştirmelidir</a:t>
            </a:r>
            <a:r>
              <a:rPr sz="1400" spc="-15" dirty="0" smtClean="0">
                <a:latin typeface="Calibri"/>
                <a:cs typeface="Calibri"/>
              </a:rPr>
              <a:t>.</a:t>
            </a:r>
            <a:endParaRPr lang="tr-TR" sz="1400" spc="-15" dirty="0" smtClean="0">
              <a:latin typeface="Calibri"/>
              <a:cs typeface="Calibri"/>
            </a:endParaRPr>
          </a:p>
          <a:p>
            <a:pPr marL="213360" marR="487045" indent="-20066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12725" algn="l"/>
                <a:tab pos="213360" algn="l"/>
              </a:tabLst>
            </a:pPr>
            <a:endParaRPr sz="1400" dirty="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buFont typeface="Arial MT"/>
              <a:buChar char="•"/>
              <a:tabLst>
                <a:tab pos="212725" algn="l"/>
                <a:tab pos="213360" algn="l"/>
              </a:tabLst>
            </a:pPr>
            <a:r>
              <a:rPr sz="1400" spc="-5" dirty="0">
                <a:latin typeface="Calibri"/>
                <a:cs typeface="Calibri"/>
              </a:rPr>
              <a:t>Çevresel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hijyenin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anlık</a:t>
            </a:r>
          </a:p>
          <a:p>
            <a:pPr marL="213360" marR="5080" algn="just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ulaşılabilecek bir </a:t>
            </a:r>
            <a:r>
              <a:rPr sz="1400" spc="-5" dirty="0">
                <a:latin typeface="Calibri"/>
                <a:cs typeface="Calibri"/>
              </a:rPr>
              <a:t>durum olmadığı, </a:t>
            </a:r>
            <a:r>
              <a:rPr sz="1400" spc="-3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sürekli </a:t>
            </a:r>
            <a:r>
              <a:rPr sz="1400" spc="-5" dirty="0">
                <a:latin typeface="Calibri"/>
                <a:cs typeface="Calibri"/>
              </a:rPr>
              <a:t>sağlanması </a:t>
            </a:r>
            <a:r>
              <a:rPr sz="1400" spc="-15" dirty="0">
                <a:latin typeface="Calibri"/>
                <a:cs typeface="Calibri"/>
              </a:rPr>
              <a:t>gereken </a:t>
            </a:r>
            <a:r>
              <a:rPr sz="1400" dirty="0">
                <a:latin typeface="Calibri"/>
                <a:cs typeface="Calibri"/>
              </a:rPr>
              <a:t>bir hal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olduğu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konusunda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kendisini</a:t>
            </a:r>
            <a:endParaRPr sz="1400" dirty="0">
              <a:latin typeface="Calibri"/>
              <a:cs typeface="Calibri"/>
            </a:endParaRPr>
          </a:p>
          <a:p>
            <a:pPr marL="21336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Calibri"/>
                <a:cs typeface="Calibri"/>
              </a:rPr>
              <a:t>eğitmelidir.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05553" y="1791970"/>
            <a:ext cx="34772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Çevresel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hijyenin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önemli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bileşenlerinden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biridir.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50073" y="1498582"/>
            <a:ext cx="7279005" cy="3199765"/>
            <a:chOff x="2550073" y="1498582"/>
            <a:chExt cx="7279005" cy="3199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0073" y="1498582"/>
              <a:ext cx="7278543" cy="31991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019" y="1648460"/>
              <a:ext cx="6791959" cy="27127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297426" y="4674552"/>
            <a:ext cx="3594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62033"/>
                </a:solidFill>
                <a:latin typeface="Calibri"/>
                <a:cs typeface="Calibri"/>
              </a:rPr>
              <a:t>PROJE</a:t>
            </a:r>
            <a:r>
              <a:rPr sz="1800" b="1" spc="-20" dirty="0">
                <a:solidFill>
                  <a:srgbClr val="16203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62033"/>
                </a:solidFill>
                <a:latin typeface="Calibri"/>
                <a:cs typeface="Calibri"/>
              </a:rPr>
              <a:t>KAPSAMINDA</a:t>
            </a:r>
            <a:r>
              <a:rPr sz="1800" b="1" spc="-60" dirty="0">
                <a:solidFill>
                  <a:srgbClr val="16203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62033"/>
                </a:solidFill>
                <a:latin typeface="Calibri"/>
                <a:cs typeface="Calibri"/>
              </a:rPr>
              <a:t>BUGÜNE</a:t>
            </a:r>
            <a:r>
              <a:rPr sz="1800" b="1" spc="10" dirty="0">
                <a:solidFill>
                  <a:srgbClr val="16203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62033"/>
                </a:solidFill>
                <a:latin typeface="Calibri"/>
                <a:cs typeface="Calibri"/>
              </a:rPr>
              <a:t>KADAR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162033"/>
                </a:solidFill>
                <a:latin typeface="Calibri"/>
                <a:cs typeface="Calibri"/>
              </a:rPr>
              <a:t>GERÇEKLEŞTİRİLEN</a:t>
            </a:r>
            <a:r>
              <a:rPr sz="1800" b="1" spc="-60" dirty="0">
                <a:solidFill>
                  <a:srgbClr val="16203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62033"/>
                </a:solidFill>
                <a:latin typeface="Calibri"/>
                <a:cs typeface="Calibri"/>
              </a:rPr>
              <a:t>ÇALIŞMALAR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3331</Words>
  <Application>Microsoft Office PowerPoint</Application>
  <PresentationFormat>Geniş ekran</PresentationFormat>
  <Paragraphs>724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6" baseType="lpstr">
      <vt:lpstr>Arial</vt:lpstr>
      <vt:lpstr>Arial MT</vt:lpstr>
      <vt:lpstr>Calibri</vt:lpstr>
      <vt:lpstr>Symbol</vt:lpstr>
      <vt:lpstr>Times New Roman</vt:lpstr>
      <vt:lpstr>Wingdings</vt:lpstr>
      <vt:lpstr>Office Theme</vt:lpstr>
      <vt:lpstr>1. BÖLÜM  Proje Hakkında</vt:lpstr>
      <vt:lpstr>Projenin Amacı</vt:lpstr>
      <vt:lpstr>Projenin Kapsamı ve Hedef Kitlesi</vt:lpstr>
      <vt:lpstr>Proje Faaliyetleri</vt:lpstr>
      <vt:lpstr>Projenin Hijyen Yaklaşımı</vt:lpstr>
      <vt:lpstr>Okul Yöneticilerinin  Rolü</vt:lpstr>
      <vt:lpstr>Öğretmenlerin Rolü</vt:lpstr>
      <vt:lpstr>Destek Personelinin Rolü</vt:lpstr>
      <vt:lpstr>PowerPoint Sunusu</vt:lpstr>
      <vt:lpstr>Basın Toplantısı</vt:lpstr>
      <vt:lpstr>Materyal Geliştirme</vt:lpstr>
      <vt:lpstr>Proje Materyalleri ÖBA</vt:lpstr>
      <vt:lpstr>Proje Materyalleri EBA</vt:lpstr>
      <vt:lpstr>Görünürlük Çalışmaları</vt:lpstr>
      <vt:lpstr>Proje Takvimi</vt:lpstr>
      <vt:lpstr>Rol ve  Sorumluluklar</vt:lpstr>
      <vt:lpstr>PowerPoint Sunusu</vt:lpstr>
      <vt:lpstr>İYİ UYGULAMALAR YARIŞMASI </vt:lpstr>
      <vt:lpstr>Kapsam  ve Şartlar</vt:lpstr>
      <vt:lpstr>Kampanya Sunumu</vt:lpstr>
      <vt:lpstr>Kriterler</vt:lpstr>
      <vt:lpstr>Okullarda Değerlendirme</vt:lpstr>
      <vt:lpstr>İlçelerde Değerlendirme</vt:lpstr>
      <vt:lpstr>Değerlendirmesi</vt:lpstr>
      <vt:lpstr>1</vt:lpstr>
      <vt:lpstr>PowerPoint Sunusu</vt:lpstr>
      <vt:lpstr>PowerPoint Sunusu</vt:lpstr>
      <vt:lpstr>Değerlendirme</vt:lpstr>
      <vt:lpstr>SAĞLIKLI BÜYÜMEK İÇİN GELENEKSEL BESLENMEYİ SEÇİN</vt:lpstr>
      <vt:lpstr>KAMPANYANIN HEDEF KİTLESİ</vt:lpstr>
      <vt:lpstr>SOSYAL PAYDAŞLAR/KAMPANYA KAPSAMINDA YAPILAN İŞ BİRLİKLERİ</vt:lpstr>
      <vt:lpstr>ZAMANLAMA-KAMPANYA TAKVİMİ</vt:lpstr>
      <vt:lpstr>FAALİYETLER/ETKİNLİKLER</vt:lpstr>
      <vt:lpstr>FAALİYETLER/ETKİNLİKLER</vt:lpstr>
      <vt:lpstr>FAALİYETLER/ETKİNLİKLER</vt:lpstr>
      <vt:lpstr>FAALİYETLER/ETKİNLİKLER</vt:lpstr>
      <vt:lpstr>FAALİYETLER/ETKİNLİKLER</vt:lpstr>
      <vt:lpstr>SONUÇ/DEĞERLENDİRME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Marka 01</dc:creator>
  <cp:lastModifiedBy>OzlemKALAYCI</cp:lastModifiedBy>
  <cp:revision>54</cp:revision>
  <dcterms:created xsi:type="dcterms:W3CDTF">2024-02-05T06:44:54Z</dcterms:created>
  <dcterms:modified xsi:type="dcterms:W3CDTF">2024-02-08T12:55:35Z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2023-12-11T00:00:00Z</vt:filetime>
  </property>
  <property fmtid="{D5CDD505-2E9C-101B-9397-08002B2CF9AE}" pid="3" name="Creator">
    <vt:lpwstr>Microsoft® PowerPoint® Microsoft 365 için</vt:lpwstr>
  </property>
  <property fmtid="{D5CDD505-2E9C-101B-9397-08002B2CF9AE}" pid="4" name="LastSaved">
    <vt:filetime>2024-02-05T00:00:00Z</vt:filetime>
  </property>
</Properties>
</file>